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0" r:id="rId2"/>
    <p:sldId id="256" r:id="rId3"/>
    <p:sldId id="257" r:id="rId4"/>
    <p:sldId id="287" r:id="rId5"/>
    <p:sldId id="258" r:id="rId6"/>
    <p:sldId id="259" r:id="rId7"/>
    <p:sldId id="286" r:id="rId8"/>
    <p:sldId id="260" r:id="rId9"/>
    <p:sldId id="261" r:id="rId10"/>
    <p:sldId id="274" r:id="rId11"/>
    <p:sldId id="262" r:id="rId12"/>
    <p:sldId id="263" r:id="rId13"/>
    <p:sldId id="271" r:id="rId14"/>
    <p:sldId id="272" r:id="rId15"/>
    <p:sldId id="273" r:id="rId16"/>
    <p:sldId id="265" r:id="rId17"/>
    <p:sldId id="288" r:id="rId18"/>
    <p:sldId id="266" r:id="rId19"/>
    <p:sldId id="267" r:id="rId20"/>
    <p:sldId id="275" r:id="rId21"/>
    <p:sldId id="284" r:id="rId22"/>
    <p:sldId id="276" r:id="rId23"/>
    <p:sldId id="277" r:id="rId24"/>
    <p:sldId id="278" r:id="rId25"/>
    <p:sldId id="279" r:id="rId26"/>
    <p:sldId id="280" r:id="rId27"/>
    <p:sldId id="281" r:id="rId28"/>
    <p:sldId id="282" r:id="rId29"/>
    <p:sldId id="283" r:id="rId30"/>
    <p:sldId id="285" r:id="rId31"/>
    <p:sldId id="289" r:id="rId32"/>
    <p:sldId id="290" r:id="rId3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555" y="57"/>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562" y="1758"/>
      </p:cViewPr>
      <p:guideLst>
        <p:guide orient="horz" pos="2932"/>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Statistical%20Report\PowerpointPresentatioins\NAD%202000-2011.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strRef>
          <c:f>'[NAD 2000-2011.xlsx]chartTitles'!$A$5</c:f>
          <c:strCache>
            <c:ptCount val="1"/>
            <c:pt idx="0">
              <c:v>NAD:  Membership -- (2000-2011)</c:v>
            </c:pt>
          </c:strCache>
        </c:strRef>
      </c:tx>
      <c:layout>
        <c:manualLayout>
          <c:xMode val="edge"/>
          <c:yMode val="edge"/>
          <c:x val="0.2026475162826869"/>
          <c:y val="2.5053231765261893E-3"/>
        </c:manualLayout>
      </c:layout>
      <c:overlay val="1"/>
      <c:txPr>
        <a:bodyPr/>
        <a:lstStyle/>
        <a:p>
          <a:pPr>
            <a:defRPr sz="2400">
              <a:solidFill>
                <a:schemeClr val="bg1">
                  <a:lumMod val="10000"/>
                </a:schemeClr>
              </a:solidFill>
            </a:defRPr>
          </a:pPr>
          <a:endParaRPr lang="en-US"/>
        </a:p>
      </c:txPr>
    </c:title>
    <c:autoTitleDeleted val="0"/>
    <c:plotArea>
      <c:layout>
        <c:manualLayout>
          <c:layoutTarget val="inner"/>
          <c:xMode val="edge"/>
          <c:yMode val="edge"/>
          <c:x val="0.14098157869155245"/>
          <c:y val="5.0904967627883831E-2"/>
          <c:w val="0.88691067462721007"/>
          <c:h val="0.88143913721924028"/>
        </c:manualLayout>
      </c:layout>
      <c:barChart>
        <c:barDir val="col"/>
        <c:grouping val="clustered"/>
        <c:varyColors val="0"/>
        <c:dLbls>
          <c:showLegendKey val="0"/>
          <c:showVal val="0"/>
          <c:showCatName val="0"/>
          <c:showSerName val="0"/>
          <c:showPercent val="0"/>
          <c:showBubbleSize val="0"/>
        </c:dLbls>
        <c:gapWidth val="0"/>
        <c:axId val="99573120"/>
        <c:axId val="99587584"/>
      </c:barChart>
      <c:catAx>
        <c:axId val="99573120"/>
        <c:scaling>
          <c:orientation val="minMax"/>
        </c:scaling>
        <c:delete val="0"/>
        <c:axPos val="b"/>
        <c:numFmt formatCode="General" sourceLinked="1"/>
        <c:majorTickMark val="out"/>
        <c:minorTickMark val="none"/>
        <c:tickLblPos val="nextTo"/>
        <c:txPr>
          <a:bodyPr/>
          <a:lstStyle/>
          <a:p>
            <a:pPr>
              <a:defRPr sz="1800" b="1">
                <a:solidFill>
                  <a:schemeClr val="bg1">
                    <a:lumMod val="10000"/>
                  </a:schemeClr>
                </a:solidFill>
              </a:defRPr>
            </a:pPr>
            <a:endParaRPr lang="en-US"/>
          </a:p>
        </c:txPr>
        <c:crossAx val="99587584"/>
        <c:crosses val="autoZero"/>
        <c:auto val="1"/>
        <c:lblAlgn val="ctr"/>
        <c:lblOffset val="100"/>
        <c:noMultiLvlLbl val="0"/>
      </c:catAx>
      <c:valAx>
        <c:axId val="99587584"/>
        <c:scaling>
          <c:orientation val="minMax"/>
        </c:scaling>
        <c:delete val="0"/>
        <c:axPos val="l"/>
        <c:majorGridlines/>
        <c:numFmt formatCode="#,##0" sourceLinked="0"/>
        <c:majorTickMark val="out"/>
        <c:minorTickMark val="none"/>
        <c:tickLblPos val="nextTo"/>
        <c:txPr>
          <a:bodyPr/>
          <a:lstStyle/>
          <a:p>
            <a:pPr>
              <a:defRPr sz="1800" b="1">
                <a:solidFill>
                  <a:schemeClr val="bg1">
                    <a:lumMod val="10000"/>
                  </a:schemeClr>
                </a:solidFill>
              </a:defRPr>
            </a:pPr>
            <a:endParaRPr lang="en-US"/>
          </a:p>
        </c:txPr>
        <c:crossAx val="99573120"/>
        <c:crosses val="autoZero"/>
        <c:crossBetween val="between"/>
      </c:valAx>
      <c:spPr>
        <a:noFill/>
      </c:spPr>
    </c:plotArea>
    <c:legend>
      <c:legendPos val="l"/>
      <c:layout>
        <c:manualLayout>
          <c:xMode val="edge"/>
          <c:yMode val="edge"/>
          <c:x val="0.13764593661903374"/>
          <c:y val="0.12056837406757413"/>
          <c:w val="9.2592592592592587E-3"/>
          <c:h val="8.4180979826834635E-3"/>
        </c:manualLayout>
      </c:layout>
      <c:overlay val="1"/>
      <c:spPr>
        <a:solidFill>
          <a:schemeClr val="tx1"/>
        </a:solidFill>
        <a:ln>
          <a:solidFill>
            <a:schemeClr val="bg1"/>
          </a:solidFill>
        </a:ln>
      </c:spPr>
      <c:txPr>
        <a:bodyPr/>
        <a:lstStyle/>
        <a:p>
          <a:pPr>
            <a:defRPr sz="1800" b="1">
              <a:solidFill>
                <a:schemeClr val="bg1"/>
              </a:solidFill>
            </a:defRPr>
          </a:pPr>
          <a:endParaRPr lang="en-US"/>
        </a:p>
      </c:txPr>
    </c:legend>
    <c:plotVisOnly val="1"/>
    <c:dispBlanksAs val="gap"/>
    <c:showDLblsOverMax val="0"/>
  </c:chart>
  <c:spPr>
    <a:no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90"/>
      <c:rAngAx val="0"/>
    </c:view3D>
    <c:floor>
      <c:thickness val="0"/>
    </c:floor>
    <c:sideWall>
      <c:thickness val="0"/>
    </c:sideWall>
    <c:backWall>
      <c:thickness val="0"/>
    </c:backWall>
    <c:plotArea>
      <c:layout>
        <c:manualLayout>
          <c:layoutTarget val="inner"/>
          <c:xMode val="edge"/>
          <c:yMode val="edge"/>
          <c:x val="0.17333333333333334"/>
          <c:y val="0.11"/>
          <c:w val="0.58860787401574799"/>
          <c:h val="0.89"/>
        </c:manualLayout>
      </c:layout>
      <c:pie3DChart>
        <c:varyColors val="1"/>
        <c:ser>
          <c:idx val="0"/>
          <c:order val="0"/>
          <c:tx>
            <c:strRef>
              <c:f>Sheet1!$B$1</c:f>
              <c:strCache>
                <c:ptCount val="1"/>
                <c:pt idx="0">
                  <c:v>Column1</c:v>
                </c:pt>
              </c:strCache>
            </c:strRef>
          </c:tx>
          <c:dPt>
            <c:idx val="0"/>
            <c:bubble3D val="0"/>
            <c:explosion val="13"/>
            <c:extLst>
              <c:ext xmlns:c16="http://schemas.microsoft.com/office/drawing/2014/chart" uri="{C3380CC4-5D6E-409C-BE32-E72D297353CC}">
                <c16:uniqueId val="{00000000-376C-4862-AABD-7569E3464AFF}"/>
              </c:ext>
            </c:extLst>
          </c:dPt>
          <c:dLbls>
            <c:spPr>
              <a:noFill/>
              <a:ln>
                <a:noFill/>
              </a:ln>
              <a:effectLst/>
            </c:sp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In Adventist Schools</c:v>
                </c:pt>
                <c:pt idx="1">
                  <c:v>Not in Adventist Schools</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1-376C-4862-AABD-7569E3464AFF}"/>
            </c:ext>
          </c:extLst>
        </c:ser>
        <c:dLbls>
          <c:showLegendKey val="0"/>
          <c:showVal val="0"/>
          <c:showCatName val="0"/>
          <c:showSerName val="0"/>
          <c:showPercent val="0"/>
          <c:showBubbleSize val="0"/>
          <c:showLeaderLines val="0"/>
        </c:dLbls>
      </c:pie3DChart>
    </c:plotArea>
    <c:legend>
      <c:legendPos val="r"/>
      <c:layout>
        <c:manualLayout>
          <c:xMode val="edge"/>
          <c:yMode val="edge"/>
          <c:x val="1.8607874015748031E-2"/>
          <c:y val="3.2344094488188944E-2"/>
          <c:w val="0.82139212598425193"/>
          <c:h val="0.1976559055118110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Sheet1!$B$1</c:f>
              <c:strCache>
                <c:ptCount val="1"/>
                <c:pt idx="0">
                  <c:v>Very Important</c:v>
                </c:pt>
              </c:strCache>
            </c:strRef>
          </c:tx>
          <c:spPr>
            <a:solidFill>
              <a:schemeClr val="accent3"/>
            </a:solidFill>
          </c:spPr>
          <c:invertIfNegative val="0"/>
          <c:cat>
            <c:strRef>
              <c:f>Sheet1!$A$2:$A$5</c:f>
              <c:strCache>
                <c:ptCount val="4"/>
                <c:pt idx="0">
                  <c:v>Planting Churches</c:v>
                </c:pt>
                <c:pt idx="1">
                  <c:v>Inner city min.</c:v>
                </c:pt>
                <c:pt idx="2">
                  <c:v>Disaster and famine relef</c:v>
                </c:pt>
                <c:pt idx="3">
                  <c:v>Christian Education</c:v>
                </c:pt>
              </c:strCache>
            </c:strRef>
          </c:cat>
          <c:val>
            <c:numRef>
              <c:f>Sheet1!$B$2:$B$5</c:f>
              <c:numCache>
                <c:formatCode>General</c:formatCode>
                <c:ptCount val="4"/>
                <c:pt idx="0">
                  <c:v>27</c:v>
                </c:pt>
                <c:pt idx="1">
                  <c:v>23</c:v>
                </c:pt>
                <c:pt idx="2">
                  <c:v>44</c:v>
                </c:pt>
                <c:pt idx="3">
                  <c:v>60</c:v>
                </c:pt>
              </c:numCache>
            </c:numRef>
          </c:val>
          <c:extLst>
            <c:ext xmlns:c16="http://schemas.microsoft.com/office/drawing/2014/chart" uri="{C3380CC4-5D6E-409C-BE32-E72D297353CC}">
              <c16:uniqueId val="{00000000-6396-46E1-BDC5-8BDC1A2865EC}"/>
            </c:ext>
          </c:extLst>
        </c:ser>
        <c:ser>
          <c:idx val="1"/>
          <c:order val="1"/>
          <c:tx>
            <c:strRef>
              <c:f>Sheet1!$C$1</c:f>
              <c:strCache>
                <c:ptCount val="1"/>
                <c:pt idx="0">
                  <c:v>Somewhat Important</c:v>
                </c:pt>
              </c:strCache>
            </c:strRef>
          </c:tx>
          <c:spPr>
            <a:solidFill>
              <a:srgbClr val="FFFF00"/>
            </a:solidFill>
          </c:spPr>
          <c:invertIfNegative val="0"/>
          <c:cat>
            <c:strRef>
              <c:f>Sheet1!$A$2:$A$5</c:f>
              <c:strCache>
                <c:ptCount val="4"/>
                <c:pt idx="0">
                  <c:v>Planting Churches</c:v>
                </c:pt>
                <c:pt idx="1">
                  <c:v>Inner city min.</c:v>
                </c:pt>
                <c:pt idx="2">
                  <c:v>Disaster and famine relef</c:v>
                </c:pt>
                <c:pt idx="3">
                  <c:v>Christian Education</c:v>
                </c:pt>
              </c:strCache>
            </c:strRef>
          </c:cat>
          <c:val>
            <c:numRef>
              <c:f>Sheet1!$C$2:$C$5</c:f>
              <c:numCache>
                <c:formatCode>General</c:formatCode>
                <c:ptCount val="4"/>
                <c:pt idx="0">
                  <c:v>38</c:v>
                </c:pt>
                <c:pt idx="1">
                  <c:v>45</c:v>
                </c:pt>
                <c:pt idx="2">
                  <c:v>40</c:v>
                </c:pt>
                <c:pt idx="3">
                  <c:v>24</c:v>
                </c:pt>
              </c:numCache>
            </c:numRef>
          </c:val>
          <c:extLst>
            <c:ext xmlns:c16="http://schemas.microsoft.com/office/drawing/2014/chart" uri="{C3380CC4-5D6E-409C-BE32-E72D297353CC}">
              <c16:uniqueId val="{00000001-6396-46E1-BDC5-8BDC1A2865EC}"/>
            </c:ext>
          </c:extLst>
        </c:ser>
        <c:ser>
          <c:idx val="2"/>
          <c:order val="2"/>
          <c:tx>
            <c:strRef>
              <c:f>Sheet1!$D$1</c:f>
              <c:strCache>
                <c:ptCount val="1"/>
                <c:pt idx="0">
                  <c:v>Low Proirity</c:v>
                </c:pt>
              </c:strCache>
            </c:strRef>
          </c:tx>
          <c:spPr>
            <a:solidFill>
              <a:srgbClr val="FF0000"/>
            </a:solidFill>
          </c:spPr>
          <c:invertIfNegative val="0"/>
          <c:cat>
            <c:strRef>
              <c:f>Sheet1!$A$2:$A$5</c:f>
              <c:strCache>
                <c:ptCount val="4"/>
                <c:pt idx="0">
                  <c:v>Planting Churches</c:v>
                </c:pt>
                <c:pt idx="1">
                  <c:v>Inner city min.</c:v>
                </c:pt>
                <c:pt idx="2">
                  <c:v>Disaster and famine relef</c:v>
                </c:pt>
                <c:pt idx="3">
                  <c:v>Christian Education</c:v>
                </c:pt>
              </c:strCache>
            </c:strRef>
          </c:cat>
          <c:val>
            <c:numRef>
              <c:f>Sheet1!$D$2:$D$5</c:f>
              <c:numCache>
                <c:formatCode>General</c:formatCode>
                <c:ptCount val="4"/>
                <c:pt idx="0">
                  <c:v>24</c:v>
                </c:pt>
                <c:pt idx="1">
                  <c:v>22</c:v>
                </c:pt>
                <c:pt idx="2">
                  <c:v>16</c:v>
                </c:pt>
                <c:pt idx="3">
                  <c:v>4</c:v>
                </c:pt>
              </c:numCache>
            </c:numRef>
          </c:val>
          <c:extLst>
            <c:ext xmlns:c16="http://schemas.microsoft.com/office/drawing/2014/chart" uri="{C3380CC4-5D6E-409C-BE32-E72D297353CC}">
              <c16:uniqueId val="{00000002-6396-46E1-BDC5-8BDC1A2865EC}"/>
            </c:ext>
          </c:extLst>
        </c:ser>
        <c:ser>
          <c:idx val="3"/>
          <c:order val="3"/>
          <c:tx>
            <c:strRef>
              <c:f>Sheet1!$E$1</c:f>
              <c:strCache>
                <c:ptCount val="1"/>
                <c:pt idx="0">
                  <c:v>Will not give</c:v>
                </c:pt>
              </c:strCache>
            </c:strRef>
          </c:tx>
          <c:invertIfNegative val="0"/>
          <c:cat>
            <c:strRef>
              <c:f>Sheet1!$A$2:$A$5</c:f>
              <c:strCache>
                <c:ptCount val="4"/>
                <c:pt idx="0">
                  <c:v>Planting Churches</c:v>
                </c:pt>
                <c:pt idx="1">
                  <c:v>Inner city min.</c:v>
                </c:pt>
                <c:pt idx="2">
                  <c:v>Disaster and famine relef</c:v>
                </c:pt>
                <c:pt idx="3">
                  <c:v>Christian Education</c:v>
                </c:pt>
              </c:strCache>
            </c:strRef>
          </c:cat>
          <c:val>
            <c:numRef>
              <c:f>Sheet1!$E$2:$E$5</c:f>
              <c:numCache>
                <c:formatCode>General</c:formatCode>
                <c:ptCount val="4"/>
                <c:pt idx="0">
                  <c:v>14</c:v>
                </c:pt>
                <c:pt idx="1">
                  <c:v>10</c:v>
                </c:pt>
                <c:pt idx="2">
                  <c:v>4</c:v>
                </c:pt>
                <c:pt idx="3">
                  <c:v>2</c:v>
                </c:pt>
              </c:numCache>
            </c:numRef>
          </c:val>
          <c:extLst>
            <c:ext xmlns:c16="http://schemas.microsoft.com/office/drawing/2014/chart" uri="{C3380CC4-5D6E-409C-BE32-E72D297353CC}">
              <c16:uniqueId val="{00000003-6396-46E1-BDC5-8BDC1A2865EC}"/>
            </c:ext>
          </c:extLst>
        </c:ser>
        <c:dLbls>
          <c:showLegendKey val="0"/>
          <c:showVal val="0"/>
          <c:showCatName val="0"/>
          <c:showSerName val="0"/>
          <c:showPercent val="0"/>
          <c:showBubbleSize val="0"/>
        </c:dLbls>
        <c:gapWidth val="150"/>
        <c:shape val="box"/>
        <c:axId val="188473728"/>
        <c:axId val="188475264"/>
        <c:axId val="0"/>
      </c:bar3DChart>
      <c:catAx>
        <c:axId val="188473728"/>
        <c:scaling>
          <c:orientation val="minMax"/>
        </c:scaling>
        <c:delete val="0"/>
        <c:axPos val="l"/>
        <c:numFmt formatCode="General" sourceLinked="0"/>
        <c:majorTickMark val="out"/>
        <c:minorTickMark val="none"/>
        <c:tickLblPos val="nextTo"/>
        <c:txPr>
          <a:bodyPr/>
          <a:lstStyle/>
          <a:p>
            <a:pPr>
              <a:defRPr b="1"/>
            </a:pPr>
            <a:endParaRPr lang="en-US"/>
          </a:p>
        </c:txPr>
        <c:crossAx val="188475264"/>
        <c:crosses val="autoZero"/>
        <c:auto val="1"/>
        <c:lblAlgn val="ctr"/>
        <c:lblOffset val="100"/>
        <c:noMultiLvlLbl val="0"/>
      </c:catAx>
      <c:valAx>
        <c:axId val="188475264"/>
        <c:scaling>
          <c:orientation val="minMax"/>
        </c:scaling>
        <c:delete val="0"/>
        <c:axPos val="b"/>
        <c:majorGridlines/>
        <c:numFmt formatCode="0%" sourceLinked="1"/>
        <c:majorTickMark val="out"/>
        <c:minorTickMark val="none"/>
        <c:tickLblPos val="nextTo"/>
        <c:crossAx val="18847372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5510595897735002E-2"/>
          <c:y val="3.0831228624714786E-2"/>
          <c:w val="0.83180033051424129"/>
          <c:h val="0.84317326500459677"/>
        </c:manualLayout>
      </c:layout>
      <c:bar3DChart>
        <c:barDir val="col"/>
        <c:grouping val="clustered"/>
        <c:varyColors val="0"/>
        <c:ser>
          <c:idx val="0"/>
          <c:order val="0"/>
          <c:tx>
            <c:strRef>
              <c:f>Sheet1!$B$1</c:f>
              <c:strCache>
                <c:ptCount val="1"/>
                <c:pt idx="0">
                  <c:v>Yes</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Seniors</c:v>
                </c:pt>
                <c:pt idx="1">
                  <c:v>Baby Boomers</c:v>
                </c:pt>
                <c:pt idx="2">
                  <c:v>Gen X</c:v>
                </c:pt>
                <c:pt idx="3">
                  <c:v>Millennials</c:v>
                </c:pt>
              </c:strCache>
            </c:strRef>
          </c:cat>
          <c:val>
            <c:numRef>
              <c:f>Sheet1!$B$2:$B$5</c:f>
              <c:numCache>
                <c:formatCode>General</c:formatCode>
                <c:ptCount val="4"/>
                <c:pt idx="0">
                  <c:v>10</c:v>
                </c:pt>
                <c:pt idx="1">
                  <c:v>16</c:v>
                </c:pt>
                <c:pt idx="2">
                  <c:v>16</c:v>
                </c:pt>
                <c:pt idx="3">
                  <c:v>20</c:v>
                </c:pt>
              </c:numCache>
            </c:numRef>
          </c:val>
          <c:extLst>
            <c:ext xmlns:c16="http://schemas.microsoft.com/office/drawing/2014/chart" uri="{C3380CC4-5D6E-409C-BE32-E72D297353CC}">
              <c16:uniqueId val="{00000000-D624-4A41-9514-2CCC7B7F3F3E}"/>
            </c:ext>
          </c:extLst>
        </c:ser>
        <c:ser>
          <c:idx val="1"/>
          <c:order val="1"/>
          <c:tx>
            <c:strRef>
              <c:f>Sheet1!$C$1</c:f>
              <c:strCache>
                <c:ptCount val="1"/>
                <c:pt idx="0">
                  <c:v>No</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Seniors</c:v>
                </c:pt>
                <c:pt idx="1">
                  <c:v>Baby Boomers</c:v>
                </c:pt>
                <c:pt idx="2">
                  <c:v>Gen X</c:v>
                </c:pt>
                <c:pt idx="3">
                  <c:v>Millennials</c:v>
                </c:pt>
              </c:strCache>
            </c:strRef>
          </c:cat>
          <c:val>
            <c:numRef>
              <c:f>Sheet1!$C$2:$C$5</c:f>
              <c:numCache>
                <c:formatCode>General</c:formatCode>
                <c:ptCount val="4"/>
                <c:pt idx="0">
                  <c:v>60</c:v>
                </c:pt>
                <c:pt idx="1">
                  <c:v>55</c:v>
                </c:pt>
                <c:pt idx="2">
                  <c:v>47</c:v>
                </c:pt>
                <c:pt idx="3">
                  <c:v>34</c:v>
                </c:pt>
              </c:numCache>
            </c:numRef>
          </c:val>
          <c:extLst>
            <c:ext xmlns:c16="http://schemas.microsoft.com/office/drawing/2014/chart" uri="{C3380CC4-5D6E-409C-BE32-E72D297353CC}">
              <c16:uniqueId val="{00000001-D624-4A41-9514-2CCC7B7F3F3E}"/>
            </c:ext>
          </c:extLst>
        </c:ser>
        <c:dLbls>
          <c:showLegendKey val="0"/>
          <c:showVal val="0"/>
          <c:showCatName val="0"/>
          <c:showSerName val="0"/>
          <c:showPercent val="0"/>
          <c:showBubbleSize val="0"/>
        </c:dLbls>
        <c:gapWidth val="150"/>
        <c:shape val="box"/>
        <c:axId val="189608320"/>
        <c:axId val="189609856"/>
        <c:axId val="0"/>
      </c:bar3DChart>
      <c:catAx>
        <c:axId val="189608320"/>
        <c:scaling>
          <c:orientation val="minMax"/>
        </c:scaling>
        <c:delete val="0"/>
        <c:axPos val="b"/>
        <c:numFmt formatCode="General" sourceLinked="0"/>
        <c:majorTickMark val="out"/>
        <c:minorTickMark val="none"/>
        <c:tickLblPos val="nextTo"/>
        <c:crossAx val="189609856"/>
        <c:crosses val="autoZero"/>
        <c:auto val="1"/>
        <c:lblAlgn val="ctr"/>
        <c:lblOffset val="100"/>
        <c:noMultiLvlLbl val="0"/>
      </c:catAx>
      <c:valAx>
        <c:axId val="189609856"/>
        <c:scaling>
          <c:orientation val="minMax"/>
        </c:scaling>
        <c:delete val="0"/>
        <c:axPos val="l"/>
        <c:majorGridlines/>
        <c:numFmt formatCode="General" sourceLinked="1"/>
        <c:majorTickMark val="out"/>
        <c:minorTickMark val="none"/>
        <c:tickLblPos val="nextTo"/>
        <c:crossAx val="1896083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Yes</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Seniors</c:v>
                </c:pt>
                <c:pt idx="1">
                  <c:v>Baby Boomers</c:v>
                </c:pt>
                <c:pt idx="2">
                  <c:v>Gen X</c:v>
                </c:pt>
                <c:pt idx="3">
                  <c:v>Millennials</c:v>
                </c:pt>
              </c:strCache>
            </c:strRef>
          </c:cat>
          <c:val>
            <c:numRef>
              <c:f>Sheet1!$B$2:$B$5</c:f>
              <c:numCache>
                <c:formatCode>General</c:formatCode>
                <c:ptCount val="4"/>
                <c:pt idx="0">
                  <c:v>11</c:v>
                </c:pt>
                <c:pt idx="1">
                  <c:v>15</c:v>
                </c:pt>
                <c:pt idx="2">
                  <c:v>18</c:v>
                </c:pt>
                <c:pt idx="3">
                  <c:v>20</c:v>
                </c:pt>
              </c:numCache>
            </c:numRef>
          </c:val>
          <c:extLst>
            <c:ext xmlns:c16="http://schemas.microsoft.com/office/drawing/2014/chart" uri="{C3380CC4-5D6E-409C-BE32-E72D297353CC}">
              <c16:uniqueId val="{00000000-A892-4CFC-A82C-DDE108FD37AE}"/>
            </c:ext>
          </c:extLst>
        </c:ser>
        <c:ser>
          <c:idx val="1"/>
          <c:order val="1"/>
          <c:tx>
            <c:strRef>
              <c:f>Sheet1!$C$1</c:f>
              <c:strCache>
                <c:ptCount val="1"/>
                <c:pt idx="0">
                  <c:v>No</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Seniors</c:v>
                </c:pt>
                <c:pt idx="1">
                  <c:v>Baby Boomers</c:v>
                </c:pt>
                <c:pt idx="2">
                  <c:v>Gen X</c:v>
                </c:pt>
                <c:pt idx="3">
                  <c:v>Millennials</c:v>
                </c:pt>
              </c:strCache>
            </c:strRef>
          </c:cat>
          <c:val>
            <c:numRef>
              <c:f>Sheet1!$C$2:$C$5</c:f>
              <c:numCache>
                <c:formatCode>General</c:formatCode>
                <c:ptCount val="4"/>
                <c:pt idx="0">
                  <c:v>57</c:v>
                </c:pt>
                <c:pt idx="1">
                  <c:v>53</c:v>
                </c:pt>
                <c:pt idx="2">
                  <c:v>44</c:v>
                </c:pt>
                <c:pt idx="3">
                  <c:v>31</c:v>
                </c:pt>
              </c:numCache>
            </c:numRef>
          </c:val>
          <c:extLst>
            <c:ext xmlns:c16="http://schemas.microsoft.com/office/drawing/2014/chart" uri="{C3380CC4-5D6E-409C-BE32-E72D297353CC}">
              <c16:uniqueId val="{00000001-A892-4CFC-A82C-DDE108FD37AE}"/>
            </c:ext>
          </c:extLst>
        </c:ser>
        <c:dLbls>
          <c:showLegendKey val="0"/>
          <c:showVal val="0"/>
          <c:showCatName val="0"/>
          <c:showSerName val="0"/>
          <c:showPercent val="0"/>
          <c:showBubbleSize val="0"/>
        </c:dLbls>
        <c:gapWidth val="150"/>
        <c:shape val="box"/>
        <c:axId val="189732352"/>
        <c:axId val="189733888"/>
        <c:axId val="0"/>
      </c:bar3DChart>
      <c:catAx>
        <c:axId val="189732352"/>
        <c:scaling>
          <c:orientation val="minMax"/>
        </c:scaling>
        <c:delete val="0"/>
        <c:axPos val="b"/>
        <c:numFmt formatCode="General" sourceLinked="0"/>
        <c:majorTickMark val="out"/>
        <c:minorTickMark val="none"/>
        <c:tickLblPos val="nextTo"/>
        <c:crossAx val="189733888"/>
        <c:crosses val="autoZero"/>
        <c:auto val="1"/>
        <c:lblAlgn val="ctr"/>
        <c:lblOffset val="100"/>
        <c:noMultiLvlLbl val="0"/>
      </c:catAx>
      <c:valAx>
        <c:axId val="189733888"/>
        <c:scaling>
          <c:orientation val="minMax"/>
        </c:scaling>
        <c:delete val="0"/>
        <c:axPos val="l"/>
        <c:majorGridlines/>
        <c:numFmt formatCode="General" sourceLinked="1"/>
        <c:majorTickMark val="out"/>
        <c:minorTickMark val="none"/>
        <c:tickLblPos val="nextTo"/>
        <c:crossAx val="1897323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spPr>
            <a:scene3d>
              <a:camera prst="orthographicFront"/>
              <a:lightRig rig="threePt" dir="t"/>
            </a:scene3d>
          </c:spPr>
          <c:invertIfNegative val="0"/>
          <c:dPt>
            <c:idx val="0"/>
            <c:invertIfNegative val="0"/>
            <c:bubble3D val="0"/>
            <c:spPr>
              <a:scene3d>
                <a:camera prst="orthographicFront"/>
                <a:lightRig rig="threePt" dir="t">
                  <a:rot lat="0" lon="0" rev="3600000"/>
                </a:lightRig>
              </a:scene3d>
            </c:spPr>
            <c:extLst>
              <c:ext xmlns:c16="http://schemas.microsoft.com/office/drawing/2014/chart" uri="{C3380CC4-5D6E-409C-BE32-E72D297353CC}">
                <c16:uniqueId val="{00000001-1AFC-4FB9-9792-9616551053E8}"/>
              </c:ext>
            </c:extLst>
          </c:dPt>
          <c:dLbls>
            <c:dLbl>
              <c:idx val="0"/>
              <c:layout>
                <c:manualLayout>
                  <c:x val="1.6975308641975308E-2"/>
                  <c:y val="-3.647842459162829E-2"/>
                </c:manualLayout>
              </c:layout>
              <c:numFmt formatCode="&quot;$&quot;#,##0.0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FC-4FB9-9792-9616551053E8}"/>
                </c:ext>
              </c:extLst>
            </c:dLbl>
            <c:dLbl>
              <c:idx val="1"/>
              <c:layout>
                <c:manualLayout>
                  <c:x val="1.8518518518518517E-2"/>
                  <c:y val="-5.6120653217889713E-2"/>
                </c:manualLayout>
              </c:layout>
              <c:numFmt formatCode="&quot;$&quot;#,##0.0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FC-4FB9-9792-9616551053E8}"/>
                </c:ext>
              </c:extLst>
            </c:dLbl>
            <c:dLbl>
              <c:idx val="2"/>
              <c:layout>
                <c:manualLayout>
                  <c:x val="2.3148148148148147E-2"/>
                  <c:y val="-3.6478424591628346E-2"/>
                </c:manualLayout>
              </c:layout>
              <c:numFmt formatCode="&quot;$&quot;#,##0.0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FC-4FB9-9792-9616551053E8}"/>
                </c:ext>
              </c:extLst>
            </c:dLbl>
            <c:dLbl>
              <c:idx val="3"/>
              <c:layout>
                <c:manualLayout>
                  <c:x val="3.0864197530864196E-2"/>
                  <c:y val="-3.9284457252522831E-2"/>
                </c:manualLayout>
              </c:layout>
              <c:numFmt formatCode="&quot;$&quot;#,##0.0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FC-4FB9-9792-9616551053E8}"/>
                </c:ext>
              </c:extLst>
            </c:dLbl>
            <c:numFmt formatCode="&quot;$&quot;#,##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K-12</c:v>
                </c:pt>
                <c:pt idx="1">
                  <c:v>Elementary</c:v>
                </c:pt>
                <c:pt idx="2">
                  <c:v>Day</c:v>
                </c:pt>
                <c:pt idx="3">
                  <c:v>Boarding</c:v>
                </c:pt>
              </c:strCache>
            </c:strRef>
          </c:cat>
          <c:val>
            <c:numRef>
              <c:f>Sheet1!$B$2:$B$5</c:f>
              <c:numCache>
                <c:formatCode>General</c:formatCode>
                <c:ptCount val="4"/>
                <c:pt idx="0">
                  <c:v>11279</c:v>
                </c:pt>
                <c:pt idx="1">
                  <c:v>8888</c:v>
                </c:pt>
                <c:pt idx="2">
                  <c:v>15665</c:v>
                </c:pt>
                <c:pt idx="3">
                  <c:v>24153</c:v>
                </c:pt>
              </c:numCache>
            </c:numRef>
          </c:val>
          <c:extLst>
            <c:ext xmlns:c16="http://schemas.microsoft.com/office/drawing/2014/chart" uri="{C3380CC4-5D6E-409C-BE32-E72D297353CC}">
              <c16:uniqueId val="{00000005-1AFC-4FB9-9792-9616551053E8}"/>
            </c:ext>
          </c:extLst>
        </c:ser>
        <c:dLbls>
          <c:showLegendKey val="0"/>
          <c:showVal val="0"/>
          <c:showCatName val="0"/>
          <c:showSerName val="0"/>
          <c:showPercent val="0"/>
          <c:showBubbleSize val="0"/>
        </c:dLbls>
        <c:gapWidth val="79"/>
        <c:shape val="box"/>
        <c:axId val="189670144"/>
        <c:axId val="189671680"/>
        <c:axId val="130550400"/>
      </c:bar3DChart>
      <c:catAx>
        <c:axId val="189670144"/>
        <c:scaling>
          <c:orientation val="minMax"/>
        </c:scaling>
        <c:delete val="0"/>
        <c:axPos val="b"/>
        <c:numFmt formatCode="General" sourceLinked="0"/>
        <c:majorTickMark val="out"/>
        <c:minorTickMark val="none"/>
        <c:tickLblPos val="nextTo"/>
        <c:txPr>
          <a:bodyPr/>
          <a:lstStyle/>
          <a:p>
            <a:pPr>
              <a:defRPr b="1">
                <a:solidFill>
                  <a:srgbClr val="FFFF00"/>
                </a:solidFill>
              </a:defRPr>
            </a:pPr>
            <a:endParaRPr lang="en-US"/>
          </a:p>
        </c:txPr>
        <c:crossAx val="189671680"/>
        <c:crosses val="autoZero"/>
        <c:auto val="1"/>
        <c:lblAlgn val="ctr"/>
        <c:lblOffset val="100"/>
        <c:noMultiLvlLbl val="0"/>
      </c:catAx>
      <c:valAx>
        <c:axId val="189671680"/>
        <c:scaling>
          <c:orientation val="minMax"/>
        </c:scaling>
        <c:delete val="0"/>
        <c:axPos val="l"/>
        <c:majorGridlines/>
        <c:numFmt formatCode="General" sourceLinked="1"/>
        <c:majorTickMark val="out"/>
        <c:minorTickMark val="none"/>
        <c:tickLblPos val="nextTo"/>
        <c:crossAx val="189670144"/>
        <c:crosses val="autoZero"/>
        <c:crossBetween val="between"/>
      </c:valAx>
      <c:serAx>
        <c:axId val="130550400"/>
        <c:scaling>
          <c:orientation val="minMax"/>
        </c:scaling>
        <c:delete val="1"/>
        <c:axPos val="b"/>
        <c:majorTickMark val="out"/>
        <c:minorTickMark val="none"/>
        <c:tickLblPos val="nextTo"/>
        <c:crossAx val="189671680"/>
        <c:crosses val="autoZero"/>
      </c:ser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0699997569748226"/>
          <c:y val="4.7667424590081706E-2"/>
          <c:w val="0.79119033731894628"/>
          <c:h val="0.9102772161416256"/>
        </c:manualLayout>
      </c:layout>
      <c:bar3DChart>
        <c:barDir val="col"/>
        <c:grouping val="clustered"/>
        <c:varyColors val="0"/>
        <c:ser>
          <c:idx val="0"/>
          <c:order val="0"/>
          <c:tx>
            <c:strRef>
              <c:f>Sheet1!$B$1</c:f>
              <c:strCache>
                <c:ptCount val="1"/>
                <c:pt idx="0">
                  <c:v>Bud Income/Stud</c:v>
                </c:pt>
              </c:strCache>
            </c:strRef>
          </c:tx>
          <c:invertIfNegative val="0"/>
          <c:dLbls>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K-12</c:v>
                </c:pt>
                <c:pt idx="1">
                  <c:v>Elementary</c:v>
                </c:pt>
                <c:pt idx="2">
                  <c:v>Day</c:v>
                </c:pt>
                <c:pt idx="3">
                  <c:v>Boarding</c:v>
                </c:pt>
              </c:strCache>
            </c:strRef>
          </c:cat>
          <c:val>
            <c:numRef>
              <c:f>Sheet1!$B$2:$B$5</c:f>
              <c:numCache>
                <c:formatCode>General</c:formatCode>
                <c:ptCount val="4"/>
                <c:pt idx="0">
                  <c:v>7589</c:v>
                </c:pt>
                <c:pt idx="1">
                  <c:v>5352</c:v>
                </c:pt>
                <c:pt idx="2">
                  <c:v>8272</c:v>
                </c:pt>
                <c:pt idx="3">
                  <c:v>10484</c:v>
                </c:pt>
              </c:numCache>
            </c:numRef>
          </c:val>
          <c:extLst>
            <c:ext xmlns:c16="http://schemas.microsoft.com/office/drawing/2014/chart" uri="{C3380CC4-5D6E-409C-BE32-E72D297353CC}">
              <c16:uniqueId val="{00000000-B556-4C65-8E6A-9A3A3EF0065B}"/>
            </c:ext>
          </c:extLst>
        </c:ser>
        <c:ser>
          <c:idx val="1"/>
          <c:order val="1"/>
          <c:tx>
            <c:strRef>
              <c:f>Sheet1!$C$1</c:f>
              <c:strCache>
                <c:ptCount val="1"/>
                <c:pt idx="0">
                  <c:v>Sub/Stud</c:v>
                </c:pt>
              </c:strCache>
            </c:strRef>
          </c:tx>
          <c:spPr>
            <a:solidFill>
              <a:srgbClr val="FFFF00"/>
            </a:solidFill>
          </c:spPr>
          <c:invertIfNegative val="0"/>
          <c:dLbls>
            <c:dLbl>
              <c:idx val="0"/>
              <c:layout>
                <c:manualLayout>
                  <c:x val="1.5432098765432098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56-4C65-8E6A-9A3A3EF0065B}"/>
                </c:ext>
              </c:extLst>
            </c:dLbl>
            <c:dLbl>
              <c:idx val="1"/>
              <c:layout>
                <c:manualLayout>
                  <c:x val="1.5432098765432155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56-4C65-8E6A-9A3A3EF0065B}"/>
                </c:ext>
              </c:extLst>
            </c:dLbl>
            <c:dLbl>
              <c:idx val="2"/>
              <c:layout>
                <c:manualLayout>
                  <c:x val="1.6975308641975308E-2"/>
                  <c:y val="-1.40301633044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56-4C65-8E6A-9A3A3EF0065B}"/>
                </c:ext>
              </c:extLst>
            </c:dLbl>
            <c:dLbl>
              <c:idx val="3"/>
              <c:layout>
                <c:manualLayout>
                  <c:x val="7.716049382716049E-3"/>
                  <c:y val="-1.40301633044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56-4C65-8E6A-9A3A3EF0065B}"/>
                </c:ext>
              </c:extLst>
            </c:dLbl>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K-12</c:v>
                </c:pt>
                <c:pt idx="1">
                  <c:v>Elementary</c:v>
                </c:pt>
                <c:pt idx="2">
                  <c:v>Day</c:v>
                </c:pt>
                <c:pt idx="3">
                  <c:v>Boarding</c:v>
                </c:pt>
              </c:strCache>
            </c:strRef>
          </c:cat>
          <c:val>
            <c:numRef>
              <c:f>Sheet1!$C$2:$C$5</c:f>
              <c:numCache>
                <c:formatCode>General</c:formatCode>
                <c:ptCount val="4"/>
                <c:pt idx="0">
                  <c:v>4150</c:v>
                </c:pt>
                <c:pt idx="1">
                  <c:v>2113</c:v>
                </c:pt>
                <c:pt idx="2">
                  <c:v>4454</c:v>
                </c:pt>
                <c:pt idx="3">
                  <c:v>4258</c:v>
                </c:pt>
              </c:numCache>
            </c:numRef>
          </c:val>
          <c:extLst>
            <c:ext xmlns:c16="http://schemas.microsoft.com/office/drawing/2014/chart" uri="{C3380CC4-5D6E-409C-BE32-E72D297353CC}">
              <c16:uniqueId val="{00000005-B556-4C65-8E6A-9A3A3EF0065B}"/>
            </c:ext>
          </c:extLst>
        </c:ser>
        <c:ser>
          <c:idx val="2"/>
          <c:order val="2"/>
          <c:tx>
            <c:strRef>
              <c:f>Sheet1!$D$1</c:f>
              <c:strCache>
                <c:ptCount val="1"/>
                <c:pt idx="0">
                  <c:v>Diff</c:v>
                </c:pt>
              </c:strCache>
            </c:strRef>
          </c:tx>
          <c:spPr>
            <a:solidFill>
              <a:srgbClr val="FF0000"/>
            </a:solidFill>
          </c:spPr>
          <c:invertIfNegative val="0"/>
          <c:dLbls>
            <c:dLbl>
              <c:idx val="0"/>
              <c:layout>
                <c:manualLayout>
                  <c:x val="2.1604938271604937E-2"/>
                  <c:y val="-1.1224130643577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56-4C65-8E6A-9A3A3EF0065B}"/>
                </c:ext>
              </c:extLst>
            </c:dLbl>
            <c:dLbl>
              <c:idx val="1"/>
              <c:layout>
                <c:manualLayout>
                  <c:x val="2.3148148148148206E-2"/>
                  <c:y val="0.213258924122888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56-4C65-8E6A-9A3A3EF0065B}"/>
                </c:ext>
              </c:extLst>
            </c:dLbl>
            <c:dLbl>
              <c:idx val="3"/>
              <c:layout>
                <c:manualLayout>
                  <c:x val="9.2592592592592587E-3"/>
                  <c:y val="0.27814426669200226"/>
                </c:manualLayout>
              </c:layout>
              <c:spPr/>
              <c:txPr>
                <a:bodyPr rot="-5400000" vert="horz"/>
                <a:lstStyle/>
                <a:p>
                  <a:pPr>
                    <a:defRPr b="1">
                      <a:solidFill>
                        <a:srgbClr val="FFFF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56-4C65-8E6A-9A3A3EF0065B}"/>
                </c:ext>
              </c:extLst>
            </c:dLbl>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K-12</c:v>
                </c:pt>
                <c:pt idx="1">
                  <c:v>Elementary</c:v>
                </c:pt>
                <c:pt idx="2">
                  <c:v>Day</c:v>
                </c:pt>
                <c:pt idx="3">
                  <c:v>Boarding</c:v>
                </c:pt>
              </c:strCache>
            </c:strRef>
          </c:cat>
          <c:val>
            <c:numRef>
              <c:f>Sheet1!$D$2:$D$5</c:f>
              <c:numCache>
                <c:formatCode>General</c:formatCode>
                <c:ptCount val="4"/>
                <c:pt idx="0">
                  <c:v>460</c:v>
                </c:pt>
                <c:pt idx="1">
                  <c:v>-1423</c:v>
                </c:pt>
                <c:pt idx="2">
                  <c:v>-2939</c:v>
                </c:pt>
                <c:pt idx="3">
                  <c:v>-3060</c:v>
                </c:pt>
              </c:numCache>
            </c:numRef>
          </c:val>
          <c:extLst>
            <c:ext xmlns:c16="http://schemas.microsoft.com/office/drawing/2014/chart" uri="{C3380CC4-5D6E-409C-BE32-E72D297353CC}">
              <c16:uniqueId val="{00000009-B556-4C65-8E6A-9A3A3EF0065B}"/>
            </c:ext>
          </c:extLst>
        </c:ser>
        <c:dLbls>
          <c:showLegendKey val="0"/>
          <c:showVal val="0"/>
          <c:showCatName val="0"/>
          <c:showSerName val="0"/>
          <c:showPercent val="0"/>
          <c:showBubbleSize val="0"/>
        </c:dLbls>
        <c:gapWidth val="150"/>
        <c:shape val="box"/>
        <c:axId val="198001792"/>
        <c:axId val="198003328"/>
        <c:axId val="0"/>
      </c:bar3DChart>
      <c:catAx>
        <c:axId val="198001792"/>
        <c:scaling>
          <c:orientation val="minMax"/>
        </c:scaling>
        <c:delete val="0"/>
        <c:axPos val="b"/>
        <c:numFmt formatCode="General" sourceLinked="0"/>
        <c:majorTickMark val="out"/>
        <c:minorTickMark val="none"/>
        <c:tickLblPos val="nextTo"/>
        <c:txPr>
          <a:bodyPr/>
          <a:lstStyle/>
          <a:p>
            <a:pPr>
              <a:defRPr b="1">
                <a:solidFill>
                  <a:srgbClr val="FFFF00"/>
                </a:solidFill>
                <a:effectLst>
                  <a:outerShdw blurRad="38100" dist="38100" dir="2700000" algn="tl">
                    <a:srgbClr val="000000">
                      <a:alpha val="43137"/>
                    </a:srgbClr>
                  </a:outerShdw>
                </a:effectLst>
              </a:defRPr>
            </a:pPr>
            <a:endParaRPr lang="en-US"/>
          </a:p>
        </c:txPr>
        <c:crossAx val="198003328"/>
        <c:crosses val="autoZero"/>
        <c:auto val="1"/>
        <c:lblAlgn val="ctr"/>
        <c:lblOffset val="100"/>
        <c:noMultiLvlLbl val="0"/>
      </c:catAx>
      <c:valAx>
        <c:axId val="198003328"/>
        <c:scaling>
          <c:orientation val="minMax"/>
        </c:scaling>
        <c:delete val="0"/>
        <c:axPos val="l"/>
        <c:majorGridlines/>
        <c:numFmt formatCode="General" sourceLinked="1"/>
        <c:majorTickMark val="out"/>
        <c:minorTickMark val="none"/>
        <c:tickLblPos val="nextTo"/>
        <c:crossAx val="198001792"/>
        <c:crosses val="autoZero"/>
        <c:crossBetween val="between"/>
      </c:valAx>
    </c:plotArea>
    <c:legend>
      <c:legendPos val="r"/>
      <c:layout>
        <c:manualLayout>
          <c:xMode val="edge"/>
          <c:yMode val="edge"/>
          <c:x val="0.74860685817050643"/>
          <c:y val="8.3980050764818542E-2"/>
          <c:w val="0.23441783318751822"/>
          <c:h val="0.1789429764727186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Payables</c:v>
                </c:pt>
              </c:strCache>
            </c:strRef>
          </c:tx>
          <c:spPr>
            <a:solidFill>
              <a:srgbClr val="FFFF00"/>
            </a:solidFill>
          </c:spPr>
          <c:invertIfNegative val="0"/>
          <c:dLbls>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K-12</c:v>
                </c:pt>
                <c:pt idx="1">
                  <c:v>Elementary</c:v>
                </c:pt>
                <c:pt idx="2">
                  <c:v>Day</c:v>
                </c:pt>
                <c:pt idx="3">
                  <c:v>Boarding</c:v>
                </c:pt>
              </c:strCache>
            </c:strRef>
          </c:cat>
          <c:val>
            <c:numRef>
              <c:f>Sheet1!$B$2:$B$5</c:f>
              <c:numCache>
                <c:formatCode>General</c:formatCode>
                <c:ptCount val="4"/>
                <c:pt idx="0">
                  <c:v>818</c:v>
                </c:pt>
                <c:pt idx="1">
                  <c:v>853</c:v>
                </c:pt>
                <c:pt idx="2">
                  <c:v>1455</c:v>
                </c:pt>
                <c:pt idx="3">
                  <c:v>1979</c:v>
                </c:pt>
              </c:numCache>
            </c:numRef>
          </c:val>
          <c:extLst>
            <c:ext xmlns:c16="http://schemas.microsoft.com/office/drawing/2014/chart" uri="{C3380CC4-5D6E-409C-BE32-E72D297353CC}">
              <c16:uniqueId val="{00000000-FF85-47FC-B6AF-CA632410942A}"/>
            </c:ext>
          </c:extLst>
        </c:ser>
        <c:ser>
          <c:idx val="1"/>
          <c:order val="1"/>
          <c:tx>
            <c:strRef>
              <c:f>Sheet1!$C$1</c:f>
              <c:strCache>
                <c:ptCount val="1"/>
                <c:pt idx="0">
                  <c:v>Debt to Conf</c:v>
                </c:pt>
              </c:strCache>
            </c:strRef>
          </c:tx>
          <c:invertIfNegative val="0"/>
          <c:dLbls>
            <c:dLbl>
              <c:idx val="0"/>
              <c:layout>
                <c:manualLayout>
                  <c:x val="1.5432217314299127E-3"/>
                  <c:y val="0.1628400824896887"/>
                </c:manualLayout>
              </c:layout>
              <c:spPr/>
              <c:txPr>
                <a:bodyPr rot="-5400000" vert="horz"/>
                <a:lstStyle/>
                <a:p>
                  <a:pPr>
                    <a:defRPr sz="2000" b="1">
                      <a:solidFill>
                        <a:srgbClr val="FFFF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85-47FC-B6AF-CA632410942A}"/>
                </c:ext>
              </c:extLst>
            </c:dLbl>
            <c:dLbl>
              <c:idx val="1"/>
              <c:layout>
                <c:manualLayout>
                  <c:x val="1.5432098765432098E-3"/>
                  <c:y val="0.17678005763635274"/>
                </c:manualLayout>
              </c:layout>
              <c:spPr/>
              <c:txPr>
                <a:bodyPr rot="-5400000" vert="horz"/>
                <a:lstStyle/>
                <a:p>
                  <a:pPr>
                    <a:defRPr sz="2000" b="1">
                      <a:solidFill>
                        <a:srgbClr val="FFFF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85-47FC-B6AF-CA632410942A}"/>
                </c:ext>
              </c:extLst>
            </c:dLbl>
            <c:dLbl>
              <c:idx val="2"/>
              <c:layout>
                <c:manualLayout>
                  <c:x val="0"/>
                  <c:y val="0.11224130643577952"/>
                </c:manualLayout>
              </c:layout>
              <c:spPr/>
              <c:txPr>
                <a:bodyPr rot="-5400000" vert="horz"/>
                <a:lstStyle/>
                <a:p>
                  <a:pPr>
                    <a:defRPr sz="2000" b="1">
                      <a:solidFill>
                        <a:srgbClr val="FFFF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85-47FC-B6AF-CA632410942A}"/>
                </c:ext>
              </c:extLst>
            </c:dLbl>
            <c:dLbl>
              <c:idx val="3"/>
              <c:layout>
                <c:manualLayout>
                  <c:x val="0"/>
                  <c:y val="0.24973690681960944"/>
                </c:manualLayout>
              </c:layout>
              <c:spPr/>
              <c:txPr>
                <a:bodyPr rot="-5400000" vert="horz"/>
                <a:lstStyle/>
                <a:p>
                  <a:pPr>
                    <a:defRPr sz="2000" b="1">
                      <a:solidFill>
                        <a:srgbClr val="FFFF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85-47FC-B6AF-CA632410942A}"/>
                </c:ext>
              </c:extLst>
            </c:dLbl>
            <c:spPr>
              <a:noFill/>
              <a:ln>
                <a:noFill/>
              </a:ln>
              <a:effectLst/>
            </c:spPr>
            <c:txPr>
              <a:bodyPr rot="-5400000" vert="horz"/>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K-12</c:v>
                </c:pt>
                <c:pt idx="1">
                  <c:v>Elementary</c:v>
                </c:pt>
                <c:pt idx="2">
                  <c:v>Day</c:v>
                </c:pt>
                <c:pt idx="3">
                  <c:v>Boarding</c:v>
                </c:pt>
              </c:strCache>
            </c:strRef>
          </c:cat>
          <c:val>
            <c:numRef>
              <c:f>Sheet1!$C$2:$C$5</c:f>
              <c:numCache>
                <c:formatCode>General</c:formatCode>
                <c:ptCount val="4"/>
                <c:pt idx="0">
                  <c:v>1565</c:v>
                </c:pt>
                <c:pt idx="1">
                  <c:v>2820</c:v>
                </c:pt>
                <c:pt idx="2">
                  <c:v>1320</c:v>
                </c:pt>
                <c:pt idx="3">
                  <c:v>3069</c:v>
                </c:pt>
              </c:numCache>
            </c:numRef>
          </c:val>
          <c:extLst>
            <c:ext xmlns:c16="http://schemas.microsoft.com/office/drawing/2014/chart" uri="{C3380CC4-5D6E-409C-BE32-E72D297353CC}">
              <c16:uniqueId val="{00000005-FF85-47FC-B6AF-CA632410942A}"/>
            </c:ext>
          </c:extLst>
        </c:ser>
        <c:dLbls>
          <c:showLegendKey val="0"/>
          <c:showVal val="0"/>
          <c:showCatName val="0"/>
          <c:showSerName val="0"/>
          <c:showPercent val="0"/>
          <c:showBubbleSize val="0"/>
        </c:dLbls>
        <c:gapWidth val="150"/>
        <c:shape val="box"/>
        <c:axId val="197771648"/>
        <c:axId val="197773184"/>
        <c:axId val="0"/>
      </c:bar3DChart>
      <c:catAx>
        <c:axId val="197771648"/>
        <c:scaling>
          <c:orientation val="minMax"/>
        </c:scaling>
        <c:delete val="0"/>
        <c:axPos val="b"/>
        <c:numFmt formatCode="General" sourceLinked="0"/>
        <c:majorTickMark val="out"/>
        <c:minorTickMark val="none"/>
        <c:tickLblPos val="nextTo"/>
        <c:txPr>
          <a:bodyPr/>
          <a:lstStyle/>
          <a:p>
            <a:pPr>
              <a:defRPr b="1">
                <a:solidFill>
                  <a:srgbClr val="FFFF00"/>
                </a:solidFill>
              </a:defRPr>
            </a:pPr>
            <a:endParaRPr lang="en-US"/>
          </a:p>
        </c:txPr>
        <c:crossAx val="197773184"/>
        <c:crosses val="autoZero"/>
        <c:auto val="1"/>
        <c:lblAlgn val="ctr"/>
        <c:lblOffset val="100"/>
        <c:noMultiLvlLbl val="0"/>
      </c:catAx>
      <c:valAx>
        <c:axId val="197773184"/>
        <c:scaling>
          <c:orientation val="minMax"/>
        </c:scaling>
        <c:delete val="0"/>
        <c:axPos val="l"/>
        <c:majorGridlines/>
        <c:numFmt formatCode="General" sourceLinked="1"/>
        <c:majorTickMark val="out"/>
        <c:minorTickMark val="none"/>
        <c:tickLblPos val="nextTo"/>
        <c:crossAx val="197771648"/>
        <c:crosses val="autoZero"/>
        <c:crossBetween val="between"/>
      </c:valAx>
    </c:plotArea>
    <c:legend>
      <c:legendPos val="r"/>
      <c:layout>
        <c:manualLayout>
          <c:xMode val="edge"/>
          <c:yMode val="edge"/>
          <c:x val="0.46184505900177114"/>
          <c:y val="0.14344000749906261"/>
          <c:w val="0.16123668992595439"/>
          <c:h val="0.1321676040494938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6630159866380346E-2"/>
          <c:y val="4.4861391929187228E-2"/>
          <c:w val="0.85902493438320227"/>
          <c:h val="0.84317326500459677"/>
        </c:manualLayout>
      </c:layout>
      <c:bar3DChart>
        <c:barDir val="col"/>
        <c:grouping val="clustered"/>
        <c:varyColors val="0"/>
        <c:ser>
          <c:idx val="0"/>
          <c:order val="0"/>
          <c:tx>
            <c:strRef>
              <c:f>Sheet1!$B$1</c:f>
              <c:strCache>
                <c:ptCount val="1"/>
                <c:pt idx="0">
                  <c:v>K-12</c:v>
                </c:pt>
              </c:strCache>
            </c:strRef>
          </c:tx>
          <c:invertIfNegative val="0"/>
          <c:dLbls>
            <c:spPr>
              <a:noFill/>
              <a:ln>
                <a:noFill/>
              </a:ln>
              <a:effectLst/>
            </c:spPr>
            <c:txPr>
              <a:bodyPr rot="-5400000" vert="horz"/>
              <a:lstStyle/>
              <a:p>
                <a:pPr>
                  <a:defRPr b="1">
                    <a:solidFill>
                      <a:srgbClr val="FFFF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Expense</c:v>
                </c:pt>
                <c:pt idx="1">
                  <c:v>Total Paid by Parents</c:v>
                </c:pt>
                <c:pt idx="2">
                  <c:v>Total Subsidies</c:v>
                </c:pt>
              </c:strCache>
            </c:strRef>
          </c:cat>
          <c:val>
            <c:numRef>
              <c:f>Sheet1!$B$2:$B$4</c:f>
              <c:numCache>
                <c:formatCode>General</c:formatCode>
                <c:ptCount val="3"/>
                <c:pt idx="0">
                  <c:v>229</c:v>
                </c:pt>
                <c:pt idx="1">
                  <c:v>133</c:v>
                </c:pt>
                <c:pt idx="2">
                  <c:v>84</c:v>
                </c:pt>
              </c:numCache>
            </c:numRef>
          </c:val>
          <c:extLst>
            <c:ext xmlns:c16="http://schemas.microsoft.com/office/drawing/2014/chart" uri="{C3380CC4-5D6E-409C-BE32-E72D297353CC}">
              <c16:uniqueId val="{00000000-AC8F-4A8E-90F3-E6369FBE104C}"/>
            </c:ext>
          </c:extLst>
        </c:ser>
        <c:ser>
          <c:idx val="1"/>
          <c:order val="1"/>
          <c:tx>
            <c:strRef>
              <c:f>Sheet1!$C$1</c:f>
              <c:strCache>
                <c:ptCount val="1"/>
                <c:pt idx="0">
                  <c:v>Elem</c:v>
                </c:pt>
              </c:strCache>
            </c:strRef>
          </c:tx>
          <c:invertIfNegative val="0"/>
          <c:dLbls>
            <c:dLbl>
              <c:idx val="0"/>
              <c:layout>
                <c:manualLayout>
                  <c:x val="-3.0864197530864196E-3"/>
                  <c:y val="0.15713782901009132"/>
                </c:manualLayout>
              </c:layout>
              <c:spPr/>
              <c:txPr>
                <a:bodyPr rot="-5400000" vert="horz"/>
                <a:lstStyle/>
                <a:p>
                  <a:pPr>
                    <a:defRPr b="1">
                      <a:solidFill>
                        <a:srgbClr val="FFFF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8F-4A8E-90F3-E6369FBE104C}"/>
                </c:ext>
              </c:extLst>
            </c:dLbl>
            <c:dLbl>
              <c:idx val="1"/>
              <c:layout>
                <c:manualLayout>
                  <c:x val="4.6296296296296866E-3"/>
                  <c:y val="6.7344783861467708E-2"/>
                </c:manualLayout>
              </c:layout>
              <c:spPr/>
              <c:txPr>
                <a:bodyPr rot="-5400000" vert="horz"/>
                <a:lstStyle/>
                <a:p>
                  <a:pPr>
                    <a:defRPr b="1">
                      <a:solidFill>
                        <a:srgbClr val="FFFF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8F-4A8E-90F3-E6369FBE104C}"/>
                </c:ext>
              </c:extLst>
            </c:dLbl>
            <c:dLbl>
              <c:idx val="2"/>
              <c:layout>
                <c:manualLayout>
                  <c:x val="1.5432098765432098E-3"/>
                  <c:y val="9.2599077809518107E-2"/>
                </c:manualLayout>
              </c:layout>
              <c:spPr/>
              <c:txPr>
                <a:bodyPr rot="-5400000" vert="horz"/>
                <a:lstStyle/>
                <a:p>
                  <a:pPr>
                    <a:defRPr b="1">
                      <a:solidFill>
                        <a:srgbClr val="FFFF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F-4A8E-90F3-E6369FBE104C}"/>
                </c:ext>
              </c:extLst>
            </c:dLbl>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Expense</c:v>
                </c:pt>
                <c:pt idx="1">
                  <c:v>Total Paid by Parents</c:v>
                </c:pt>
                <c:pt idx="2">
                  <c:v>Total Subsidies</c:v>
                </c:pt>
              </c:strCache>
            </c:strRef>
          </c:cat>
          <c:val>
            <c:numRef>
              <c:f>Sheet1!$C$2:$C$4</c:f>
              <c:numCache>
                <c:formatCode>General</c:formatCode>
                <c:ptCount val="3"/>
                <c:pt idx="0">
                  <c:v>304</c:v>
                </c:pt>
                <c:pt idx="1">
                  <c:v>210</c:v>
                </c:pt>
                <c:pt idx="2">
                  <c:v>72</c:v>
                </c:pt>
              </c:numCache>
            </c:numRef>
          </c:val>
          <c:extLst>
            <c:ext xmlns:c16="http://schemas.microsoft.com/office/drawing/2014/chart" uri="{C3380CC4-5D6E-409C-BE32-E72D297353CC}">
              <c16:uniqueId val="{00000004-AC8F-4A8E-90F3-E6369FBE104C}"/>
            </c:ext>
          </c:extLst>
        </c:ser>
        <c:ser>
          <c:idx val="2"/>
          <c:order val="2"/>
          <c:tx>
            <c:strRef>
              <c:f>Sheet1!$D$1</c:f>
              <c:strCache>
                <c:ptCount val="1"/>
                <c:pt idx="0">
                  <c:v>Day</c:v>
                </c:pt>
              </c:strCache>
            </c:strRef>
          </c:tx>
          <c:invertIfNegative val="0"/>
          <c:dLbls>
            <c:dLbl>
              <c:idx val="0"/>
              <c:layout>
                <c:manualLayout>
                  <c:x val="6.1728395061728678E-3"/>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8F-4A8E-90F3-E6369FBE104C}"/>
                </c:ext>
              </c:extLst>
            </c:dLbl>
            <c:dLbl>
              <c:idx val="2"/>
              <c:layout>
                <c:manualLayout>
                  <c:x val="1.3888888888888888E-2"/>
                  <c:y val="-1.9642228626261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8F-4A8E-90F3-E6369FBE104C}"/>
                </c:ext>
              </c:extLst>
            </c:dLbl>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Expense</c:v>
                </c:pt>
                <c:pt idx="1">
                  <c:v>Total Paid by Parents</c:v>
                </c:pt>
                <c:pt idx="2">
                  <c:v>Total Subsidies</c:v>
                </c:pt>
              </c:strCache>
            </c:strRef>
          </c:cat>
          <c:val>
            <c:numRef>
              <c:f>Sheet1!$D$2:$D$4</c:f>
              <c:numCache>
                <c:formatCode>General</c:formatCode>
                <c:ptCount val="3"/>
                <c:pt idx="0">
                  <c:v>118</c:v>
                </c:pt>
                <c:pt idx="1">
                  <c:v>71</c:v>
                </c:pt>
                <c:pt idx="2">
                  <c:v>91</c:v>
                </c:pt>
              </c:numCache>
            </c:numRef>
          </c:val>
          <c:extLst>
            <c:ext xmlns:c16="http://schemas.microsoft.com/office/drawing/2014/chart" uri="{C3380CC4-5D6E-409C-BE32-E72D297353CC}">
              <c16:uniqueId val="{00000007-AC8F-4A8E-90F3-E6369FBE104C}"/>
            </c:ext>
          </c:extLst>
        </c:ser>
        <c:ser>
          <c:idx val="3"/>
          <c:order val="3"/>
          <c:tx>
            <c:strRef>
              <c:f>Sheet1!$E$1</c:f>
              <c:strCache>
                <c:ptCount val="1"/>
                <c:pt idx="0">
                  <c:v>Boarding</c:v>
                </c:pt>
              </c:strCache>
            </c:strRef>
          </c:tx>
          <c:invertIfNegative val="0"/>
          <c:dLbls>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Expense</c:v>
                </c:pt>
                <c:pt idx="1">
                  <c:v>Total Paid by Parents</c:v>
                </c:pt>
                <c:pt idx="2">
                  <c:v>Total Subsidies</c:v>
                </c:pt>
              </c:strCache>
            </c:strRef>
          </c:cat>
          <c:val>
            <c:numRef>
              <c:f>Sheet1!$E$2:$E$4</c:f>
              <c:numCache>
                <c:formatCode>General</c:formatCode>
                <c:ptCount val="3"/>
                <c:pt idx="0">
                  <c:v>142</c:v>
                </c:pt>
                <c:pt idx="1">
                  <c:v>63</c:v>
                </c:pt>
                <c:pt idx="2">
                  <c:v>26</c:v>
                </c:pt>
              </c:numCache>
            </c:numRef>
          </c:val>
          <c:extLst>
            <c:ext xmlns:c16="http://schemas.microsoft.com/office/drawing/2014/chart" uri="{C3380CC4-5D6E-409C-BE32-E72D297353CC}">
              <c16:uniqueId val="{00000008-AC8F-4A8E-90F3-E6369FBE104C}"/>
            </c:ext>
          </c:extLst>
        </c:ser>
        <c:ser>
          <c:idx val="4"/>
          <c:order val="4"/>
          <c:tx>
            <c:strRef>
              <c:f>Sheet1!$F$1</c:f>
              <c:strCache>
                <c:ptCount val="1"/>
                <c:pt idx="0">
                  <c:v>Total</c:v>
                </c:pt>
              </c:strCache>
            </c:strRef>
          </c:tx>
          <c:invertIfNegative val="0"/>
          <c:dLbls>
            <c:dLbl>
              <c:idx val="0"/>
              <c:layout>
                <c:manualLayout>
                  <c:x val="1.5432098765432098E-3"/>
                  <c:y val="0.154331796349196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8F-4A8E-90F3-E6369FBE104C}"/>
                </c:ext>
              </c:extLst>
            </c:dLbl>
            <c:dLbl>
              <c:idx val="1"/>
              <c:layout>
                <c:manualLayout>
                  <c:x val="0"/>
                  <c:y val="0.134689567722935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8F-4A8E-90F3-E6369FBE104C}"/>
                </c:ext>
              </c:extLst>
            </c:dLbl>
            <c:dLbl>
              <c:idx val="2"/>
              <c:layout>
                <c:manualLayout>
                  <c:x val="4.6296296296296294E-3"/>
                  <c:y val="0.14310766570561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8F-4A8E-90F3-E6369FBE104C}"/>
                </c:ext>
              </c:extLst>
            </c:dLbl>
            <c:spPr>
              <a:noFill/>
              <a:ln>
                <a:noFill/>
              </a:ln>
              <a:effectLst/>
            </c:spPr>
            <c:txPr>
              <a:bodyPr rot="-5400000" vert="horz"/>
              <a:lstStyle/>
              <a:p>
                <a:pPr>
                  <a:defRPr sz="2000" b="1">
                    <a:solidFill>
                      <a:srgbClr val="FFFF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Expense</c:v>
                </c:pt>
                <c:pt idx="1">
                  <c:v>Total Paid by Parents</c:v>
                </c:pt>
                <c:pt idx="2">
                  <c:v>Total Subsidies</c:v>
                </c:pt>
              </c:strCache>
            </c:strRef>
          </c:cat>
          <c:val>
            <c:numRef>
              <c:f>Sheet1!$F$2:$F$4</c:f>
              <c:numCache>
                <c:formatCode>General</c:formatCode>
                <c:ptCount val="3"/>
                <c:pt idx="0">
                  <c:v>823</c:v>
                </c:pt>
                <c:pt idx="1">
                  <c:v>448</c:v>
                </c:pt>
                <c:pt idx="2">
                  <c:v>281</c:v>
                </c:pt>
              </c:numCache>
            </c:numRef>
          </c:val>
          <c:extLst>
            <c:ext xmlns:c16="http://schemas.microsoft.com/office/drawing/2014/chart" uri="{C3380CC4-5D6E-409C-BE32-E72D297353CC}">
              <c16:uniqueId val="{0000000C-AC8F-4A8E-90F3-E6369FBE104C}"/>
            </c:ext>
          </c:extLst>
        </c:ser>
        <c:dLbls>
          <c:showLegendKey val="0"/>
          <c:showVal val="0"/>
          <c:showCatName val="0"/>
          <c:showSerName val="0"/>
          <c:showPercent val="0"/>
          <c:showBubbleSize val="0"/>
        </c:dLbls>
        <c:gapWidth val="150"/>
        <c:shape val="box"/>
        <c:axId val="197884160"/>
        <c:axId val="197910528"/>
        <c:axId val="0"/>
      </c:bar3DChart>
      <c:catAx>
        <c:axId val="197884160"/>
        <c:scaling>
          <c:orientation val="minMax"/>
        </c:scaling>
        <c:delete val="0"/>
        <c:axPos val="b"/>
        <c:numFmt formatCode="General" sourceLinked="0"/>
        <c:majorTickMark val="out"/>
        <c:minorTickMark val="none"/>
        <c:tickLblPos val="nextTo"/>
        <c:txPr>
          <a:bodyPr/>
          <a:lstStyle/>
          <a:p>
            <a:pPr>
              <a:defRPr b="1">
                <a:solidFill>
                  <a:srgbClr val="FFFF00"/>
                </a:solidFill>
              </a:defRPr>
            </a:pPr>
            <a:endParaRPr lang="en-US"/>
          </a:p>
        </c:txPr>
        <c:crossAx val="197910528"/>
        <c:crosses val="autoZero"/>
        <c:auto val="1"/>
        <c:lblAlgn val="ctr"/>
        <c:lblOffset val="100"/>
        <c:noMultiLvlLbl val="0"/>
      </c:catAx>
      <c:valAx>
        <c:axId val="197910528"/>
        <c:scaling>
          <c:orientation val="minMax"/>
        </c:scaling>
        <c:delete val="0"/>
        <c:axPos val="l"/>
        <c:majorGridlines/>
        <c:numFmt formatCode="General" sourceLinked="1"/>
        <c:majorTickMark val="out"/>
        <c:minorTickMark val="none"/>
        <c:tickLblPos val="nextTo"/>
        <c:crossAx val="197884160"/>
        <c:crosses val="autoZero"/>
        <c:crossBetween val="between"/>
      </c:valAx>
    </c:plotArea>
    <c:legend>
      <c:legendPos val="r"/>
      <c:layout>
        <c:manualLayout>
          <c:xMode val="edge"/>
          <c:yMode val="edge"/>
          <c:x val="0.72807933667382496"/>
          <c:y val="0.1706054600976632"/>
          <c:w val="0.13029578033515041"/>
          <c:h val="0.3894099443588027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0615079365079365"/>
          <c:y val="0.38557146265807685"/>
          <c:w val="0.89384920634920639"/>
          <c:h val="0.56791159627773791"/>
        </c:manualLayout>
      </c:layout>
      <c:pie3DChart>
        <c:varyColors val="1"/>
        <c:ser>
          <c:idx val="0"/>
          <c:order val="0"/>
          <c:tx>
            <c:strRef>
              <c:f>Sheet1!$B$1</c:f>
              <c:strCache>
                <c:ptCount val="1"/>
                <c:pt idx="0">
                  <c:v>Sales</c:v>
                </c:pt>
              </c:strCache>
            </c:strRef>
          </c:tx>
          <c:explosion val="17"/>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Parents</c:v>
                </c:pt>
                <c:pt idx="1">
                  <c:v>Subsidy</c:v>
                </c:pt>
                <c:pt idx="2">
                  <c:v>Other</c:v>
                </c:pt>
              </c:strCache>
            </c:strRef>
          </c:cat>
          <c:val>
            <c:numRef>
              <c:f>Sheet1!$B$2:$B$4</c:f>
              <c:numCache>
                <c:formatCode>General</c:formatCode>
                <c:ptCount val="3"/>
                <c:pt idx="0">
                  <c:v>477</c:v>
                </c:pt>
                <c:pt idx="1">
                  <c:v>273</c:v>
                </c:pt>
                <c:pt idx="2">
                  <c:v>43</c:v>
                </c:pt>
              </c:numCache>
            </c:numRef>
          </c:val>
          <c:extLst>
            <c:ext xmlns:c16="http://schemas.microsoft.com/office/drawing/2014/chart" uri="{C3380CC4-5D6E-409C-BE32-E72D297353CC}">
              <c16:uniqueId val="{00000000-2BD8-41CF-AD8C-87D2E9776F3E}"/>
            </c:ext>
          </c:extLst>
        </c:ser>
        <c:dLbls>
          <c:showLegendKey val="0"/>
          <c:showVal val="0"/>
          <c:showCatName val="0"/>
          <c:showSerName val="0"/>
          <c:showPercent val="0"/>
          <c:showBubbleSize val="0"/>
          <c:showLeaderLines val="1"/>
        </c:dLbls>
      </c:pie3DChart>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Membership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933935</c:v>
                </c:pt>
                <c:pt idx="1">
                  <c:v>955076</c:v>
                </c:pt>
                <c:pt idx="2">
                  <c:v>974271</c:v>
                </c:pt>
                <c:pt idx="3">
                  <c:v>992046</c:v>
                </c:pt>
                <c:pt idx="4">
                  <c:v>1006317</c:v>
                </c:pt>
                <c:pt idx="5">
                  <c:v>1024035</c:v>
                </c:pt>
                <c:pt idx="6">
                  <c:v>1041685</c:v>
                </c:pt>
                <c:pt idx="7">
                  <c:v>1062189</c:v>
                </c:pt>
                <c:pt idx="8">
                  <c:v>1084838</c:v>
                </c:pt>
                <c:pt idx="9">
                  <c:v>1108158</c:v>
                </c:pt>
                <c:pt idx="10">
                  <c:v>1126815</c:v>
                </c:pt>
                <c:pt idx="11">
                  <c:v>1142039</c:v>
                </c:pt>
                <c:pt idx="12">
                  <c:v>1168114</c:v>
                </c:pt>
                <c:pt idx="13">
                  <c:v>1178963</c:v>
                </c:pt>
                <c:pt idx="14">
                  <c:v>1197841</c:v>
                </c:pt>
                <c:pt idx="15">
                  <c:v>1215278</c:v>
                </c:pt>
                <c:pt idx="16">
                  <c:v>1234845</c:v>
                </c:pt>
              </c:numCache>
            </c:numRef>
          </c:val>
          <c:extLst>
            <c:ext xmlns:c16="http://schemas.microsoft.com/office/drawing/2014/chart" uri="{C3380CC4-5D6E-409C-BE32-E72D297353CC}">
              <c16:uniqueId val="{00000000-BEE8-4BDD-B790-AF752C94852B}"/>
            </c:ext>
          </c:extLst>
        </c:ser>
        <c:dLbls>
          <c:showLegendKey val="0"/>
          <c:showVal val="0"/>
          <c:showCatName val="0"/>
          <c:showSerName val="0"/>
          <c:showPercent val="0"/>
          <c:showBubbleSize val="0"/>
        </c:dLbls>
        <c:gapWidth val="46"/>
        <c:overlap val="13"/>
        <c:axId val="634874216"/>
        <c:axId val="634878480"/>
      </c:barChart>
      <c:catAx>
        <c:axId val="634874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4878480"/>
        <c:crosses val="autoZero"/>
        <c:auto val="1"/>
        <c:lblAlgn val="ctr"/>
        <c:lblOffset val="100"/>
        <c:noMultiLvlLbl val="0"/>
      </c:catAx>
      <c:valAx>
        <c:axId val="63487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ln>
                  <a:solidFill>
                    <a:schemeClr val="tx1"/>
                  </a:solidFill>
                </a:ln>
                <a:solidFill>
                  <a:schemeClr val="tx1"/>
                </a:solidFill>
                <a:latin typeface="+mn-lt"/>
                <a:ea typeface="+mn-ea"/>
                <a:cs typeface="+mn-cs"/>
              </a:defRPr>
            </a:pPr>
            <a:endParaRPr lang="en-US"/>
          </a:p>
        </c:txPr>
        <c:crossAx val="634874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0.10696911149995139"/>
          <c:y val="3.2896050030783192E-2"/>
          <c:w val="0.8698827403519005"/>
          <c:h val="0.85511470788373678"/>
        </c:manualLayout>
      </c:layout>
      <c:line3DChart>
        <c:grouping val="standard"/>
        <c:varyColors val="0"/>
        <c:ser>
          <c:idx val="0"/>
          <c:order val="0"/>
          <c:tx>
            <c:strRef>
              <c:f>Sheet1!$B$1</c:f>
              <c:strCache>
                <c:ptCount val="1"/>
                <c:pt idx="0">
                  <c:v>Series 1</c:v>
                </c:pt>
              </c:strCache>
            </c:strRef>
          </c:tx>
          <c:cat>
            <c:numRef>
              <c:f>Sheet1!$A$2:$A$43</c:f>
              <c:numCache>
                <c:formatCode>General</c:formatCode>
                <c:ptCount val="42"/>
                <c:pt idx="0">
                  <c:v>1946</c:v>
                </c:pt>
                <c:pt idx="1">
                  <c:v>1951</c:v>
                </c:pt>
                <c:pt idx="2">
                  <c:v>1956</c:v>
                </c:pt>
                <c:pt idx="3">
                  <c:v>1961</c:v>
                </c:pt>
                <c:pt idx="4">
                  <c:v>1966</c:v>
                </c:pt>
                <c:pt idx="5">
                  <c:v>1971</c:v>
                </c:pt>
                <c:pt idx="6">
                  <c:v>1976</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2008</c:v>
                </c:pt>
                <c:pt idx="35">
                  <c:v>2010</c:v>
                </c:pt>
                <c:pt idx="36">
                  <c:v>2012</c:v>
                </c:pt>
                <c:pt idx="37">
                  <c:v>2013</c:v>
                </c:pt>
                <c:pt idx="38">
                  <c:v>2014</c:v>
                </c:pt>
                <c:pt idx="39">
                  <c:v>2015</c:v>
                </c:pt>
                <c:pt idx="40">
                  <c:v>2016</c:v>
                </c:pt>
                <c:pt idx="41">
                  <c:v>2017</c:v>
                </c:pt>
              </c:numCache>
            </c:numRef>
          </c:cat>
          <c:val>
            <c:numRef>
              <c:f>Sheet1!$B$2:$B$43</c:f>
              <c:numCache>
                <c:formatCode>#,##0</c:formatCode>
                <c:ptCount val="42"/>
                <c:pt idx="0">
                  <c:v>36875</c:v>
                </c:pt>
                <c:pt idx="1">
                  <c:v>40293</c:v>
                </c:pt>
                <c:pt idx="2">
                  <c:v>50029</c:v>
                </c:pt>
                <c:pt idx="3">
                  <c:v>60504</c:v>
                </c:pt>
                <c:pt idx="4">
                  <c:v>66203</c:v>
                </c:pt>
                <c:pt idx="5">
                  <c:v>72361</c:v>
                </c:pt>
                <c:pt idx="6">
                  <c:v>76342</c:v>
                </c:pt>
                <c:pt idx="7">
                  <c:v>73861</c:v>
                </c:pt>
                <c:pt idx="8">
                  <c:v>73596</c:v>
                </c:pt>
                <c:pt idx="9">
                  <c:v>71005</c:v>
                </c:pt>
                <c:pt idx="10">
                  <c:v>69986</c:v>
                </c:pt>
                <c:pt idx="11">
                  <c:v>68733</c:v>
                </c:pt>
                <c:pt idx="12">
                  <c:v>67744</c:v>
                </c:pt>
                <c:pt idx="13">
                  <c:v>67724</c:v>
                </c:pt>
                <c:pt idx="14">
                  <c:v>67399</c:v>
                </c:pt>
                <c:pt idx="15">
                  <c:v>66724</c:v>
                </c:pt>
                <c:pt idx="16">
                  <c:v>66253</c:v>
                </c:pt>
                <c:pt idx="17">
                  <c:v>65089</c:v>
                </c:pt>
                <c:pt idx="18">
                  <c:v>66167</c:v>
                </c:pt>
                <c:pt idx="19">
                  <c:v>66010</c:v>
                </c:pt>
                <c:pt idx="20">
                  <c:v>66091</c:v>
                </c:pt>
                <c:pt idx="21">
                  <c:v>66946</c:v>
                </c:pt>
                <c:pt idx="22">
                  <c:v>66435</c:v>
                </c:pt>
                <c:pt idx="23">
                  <c:v>65618</c:v>
                </c:pt>
                <c:pt idx="24">
                  <c:v>64903</c:v>
                </c:pt>
                <c:pt idx="25">
                  <c:v>64562</c:v>
                </c:pt>
                <c:pt idx="26">
                  <c:v>64762</c:v>
                </c:pt>
                <c:pt idx="27">
                  <c:v>63859</c:v>
                </c:pt>
                <c:pt idx="28">
                  <c:v>63871</c:v>
                </c:pt>
                <c:pt idx="29">
                  <c:v>60485</c:v>
                </c:pt>
                <c:pt idx="30">
                  <c:v>60011</c:v>
                </c:pt>
                <c:pt idx="31">
                  <c:v>57584</c:v>
                </c:pt>
                <c:pt idx="32">
                  <c:v>55642</c:v>
                </c:pt>
                <c:pt idx="33">
                  <c:v>56587</c:v>
                </c:pt>
                <c:pt idx="34" formatCode="General">
                  <c:v>54834</c:v>
                </c:pt>
                <c:pt idx="35" formatCode="General">
                  <c:v>54111</c:v>
                </c:pt>
                <c:pt idx="36" formatCode="General">
                  <c:v>50191</c:v>
                </c:pt>
                <c:pt idx="37" formatCode="General">
                  <c:v>51023</c:v>
                </c:pt>
                <c:pt idx="38" formatCode="General">
                  <c:v>51008</c:v>
                </c:pt>
                <c:pt idx="39" formatCode="General">
                  <c:v>51729</c:v>
                </c:pt>
                <c:pt idx="40" formatCode="General">
                  <c:v>51234</c:v>
                </c:pt>
                <c:pt idx="41" formatCode="General">
                  <c:v>51697</c:v>
                </c:pt>
              </c:numCache>
            </c:numRef>
          </c:val>
          <c:smooth val="0"/>
          <c:extLst>
            <c:ext xmlns:c16="http://schemas.microsoft.com/office/drawing/2014/chart" uri="{C3380CC4-5D6E-409C-BE32-E72D297353CC}">
              <c16:uniqueId val="{00000000-A14D-413F-8C66-695EB001B4A0}"/>
            </c:ext>
          </c:extLst>
        </c:ser>
        <c:dLbls>
          <c:showLegendKey val="0"/>
          <c:showVal val="0"/>
          <c:showCatName val="0"/>
          <c:showSerName val="0"/>
          <c:showPercent val="0"/>
          <c:showBubbleSize val="0"/>
        </c:dLbls>
        <c:gapDepth val="389"/>
        <c:axId val="87533824"/>
        <c:axId val="117065984"/>
        <c:axId val="130737920"/>
      </c:line3DChart>
      <c:catAx>
        <c:axId val="87533824"/>
        <c:scaling>
          <c:orientation val="minMax"/>
        </c:scaling>
        <c:delete val="0"/>
        <c:axPos val="b"/>
        <c:numFmt formatCode="General" sourceLinked="1"/>
        <c:majorTickMark val="out"/>
        <c:minorTickMark val="none"/>
        <c:tickLblPos val="nextTo"/>
        <c:crossAx val="117065984"/>
        <c:crosses val="autoZero"/>
        <c:auto val="1"/>
        <c:lblAlgn val="ctr"/>
        <c:lblOffset val="100"/>
        <c:noMultiLvlLbl val="0"/>
      </c:catAx>
      <c:valAx>
        <c:axId val="117065984"/>
        <c:scaling>
          <c:orientation val="minMax"/>
        </c:scaling>
        <c:delete val="0"/>
        <c:axPos val="l"/>
        <c:majorGridlines/>
        <c:numFmt formatCode="#,##0" sourceLinked="1"/>
        <c:majorTickMark val="out"/>
        <c:minorTickMark val="none"/>
        <c:tickLblPos val="nextTo"/>
        <c:crossAx val="87533824"/>
        <c:crosses val="autoZero"/>
        <c:crossBetween val="between"/>
      </c:valAx>
      <c:serAx>
        <c:axId val="130737920"/>
        <c:scaling>
          <c:orientation val="minMax"/>
        </c:scaling>
        <c:delete val="1"/>
        <c:axPos val="b"/>
        <c:majorTickMark val="out"/>
        <c:minorTickMark val="none"/>
        <c:tickLblPos val="none"/>
        <c:crossAx val="117065984"/>
        <c:crosses val="autoZero"/>
      </c:ser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196109166909717"/>
          <c:y val="3.6443293946503814E-2"/>
          <c:w val="0.74407285894818809"/>
          <c:h val="0.81574661569261664"/>
        </c:manualLayout>
      </c:layout>
      <c:lineChart>
        <c:grouping val="standard"/>
        <c:varyColors val="0"/>
        <c:ser>
          <c:idx val="0"/>
          <c:order val="0"/>
          <c:tx>
            <c:strRef>
              <c:f>Sheet1!$A$2</c:f>
              <c:strCache>
                <c:ptCount val="1"/>
                <c:pt idx="0">
                  <c:v>04-05</c:v>
                </c:pt>
              </c:strCache>
            </c:strRef>
          </c:tx>
          <c:spPr>
            <a:ln w="34925"/>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Sheet1!$B$2:$N$2</c:f>
              <c:numCache>
                <c:formatCode>_(* #,##0_);_(* \(#,##0\);_(* "-"??_);_(@_)</c:formatCode>
                <c:ptCount val="13"/>
                <c:pt idx="0">
                  <c:v>4371</c:v>
                </c:pt>
                <c:pt idx="1">
                  <c:v>4580</c:v>
                </c:pt>
                <c:pt idx="2">
                  <c:v>4576</c:v>
                </c:pt>
                <c:pt idx="3">
                  <c:v>4744</c:v>
                </c:pt>
                <c:pt idx="4">
                  <c:v>4765</c:v>
                </c:pt>
                <c:pt idx="5">
                  <c:v>4854</c:v>
                </c:pt>
                <c:pt idx="6">
                  <c:v>5060</c:v>
                </c:pt>
                <c:pt idx="7">
                  <c:v>5379</c:v>
                </c:pt>
                <c:pt idx="8">
                  <c:v>5307</c:v>
                </c:pt>
              </c:numCache>
            </c:numRef>
          </c:val>
          <c:smooth val="0"/>
          <c:extLst>
            <c:ext xmlns:c16="http://schemas.microsoft.com/office/drawing/2014/chart" uri="{C3380CC4-5D6E-409C-BE32-E72D297353CC}">
              <c16:uniqueId val="{00000000-AEBF-4567-9C49-3B63DD28DAE6}"/>
            </c:ext>
          </c:extLst>
        </c:ser>
        <c:ser>
          <c:idx val="1"/>
          <c:order val="1"/>
          <c:tx>
            <c:strRef>
              <c:f>Sheet1!$A$3</c:f>
              <c:strCache>
                <c:ptCount val="1"/>
                <c:pt idx="0">
                  <c:v>05-06</c:v>
                </c:pt>
              </c:strCache>
            </c:strRef>
          </c:tx>
          <c:spPr>
            <a:ln w="34925"/>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Sheet1!$B$3:$N$3</c:f>
              <c:numCache>
                <c:formatCode>_(* #,##0_);_(* \(#,##0\);_(* "-"??_);_(@_)</c:formatCode>
                <c:ptCount val="13"/>
                <c:pt idx="0">
                  <c:v>4256</c:v>
                </c:pt>
                <c:pt idx="1">
                  <c:v>4559</c:v>
                </c:pt>
                <c:pt idx="2">
                  <c:v>4542</c:v>
                </c:pt>
                <c:pt idx="3">
                  <c:v>4575</c:v>
                </c:pt>
                <c:pt idx="4">
                  <c:v>4693</c:v>
                </c:pt>
                <c:pt idx="5">
                  <c:v>4769</c:v>
                </c:pt>
                <c:pt idx="6">
                  <c:v>4989</c:v>
                </c:pt>
                <c:pt idx="7">
                  <c:v>5130</c:v>
                </c:pt>
                <c:pt idx="8">
                  <c:v>5197</c:v>
                </c:pt>
              </c:numCache>
            </c:numRef>
          </c:val>
          <c:smooth val="0"/>
          <c:extLst>
            <c:ext xmlns:c16="http://schemas.microsoft.com/office/drawing/2014/chart" uri="{C3380CC4-5D6E-409C-BE32-E72D297353CC}">
              <c16:uniqueId val="{00000001-AEBF-4567-9C49-3B63DD28DAE6}"/>
            </c:ext>
          </c:extLst>
        </c:ser>
        <c:ser>
          <c:idx val="2"/>
          <c:order val="2"/>
          <c:tx>
            <c:strRef>
              <c:f>Sheet1!$A$4</c:f>
              <c:strCache>
                <c:ptCount val="1"/>
                <c:pt idx="0">
                  <c:v>06-07</c:v>
                </c:pt>
              </c:strCache>
            </c:strRef>
          </c:tx>
          <c:spPr>
            <a:ln>
              <a:solidFill>
                <a:schemeClr val="tx1">
                  <a:lumMod val="65000"/>
                  <a:lumOff val="35000"/>
                </a:schemeClr>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Sheet1!$B$4:$N$4</c:f>
              <c:numCache>
                <c:formatCode>_(* #,##0_);_(* \(#,##0\);_(* "-"??_);_(@_)</c:formatCode>
                <c:ptCount val="13"/>
                <c:pt idx="0">
                  <c:v>4354</c:v>
                </c:pt>
                <c:pt idx="1">
                  <c:v>4395</c:v>
                </c:pt>
                <c:pt idx="2">
                  <c:v>4355</c:v>
                </c:pt>
                <c:pt idx="3">
                  <c:v>4464</c:v>
                </c:pt>
                <c:pt idx="4">
                  <c:v>4470</c:v>
                </c:pt>
                <c:pt idx="5">
                  <c:v>4598</c:v>
                </c:pt>
                <c:pt idx="6">
                  <c:v>4813</c:v>
                </c:pt>
                <c:pt idx="7">
                  <c:v>4958</c:v>
                </c:pt>
                <c:pt idx="8">
                  <c:v>4977</c:v>
                </c:pt>
              </c:numCache>
            </c:numRef>
          </c:val>
          <c:smooth val="0"/>
          <c:extLst>
            <c:ext xmlns:c16="http://schemas.microsoft.com/office/drawing/2014/chart" uri="{C3380CC4-5D6E-409C-BE32-E72D297353CC}">
              <c16:uniqueId val="{00000002-AEBF-4567-9C49-3B63DD28DAE6}"/>
            </c:ext>
          </c:extLst>
        </c:ser>
        <c:ser>
          <c:idx val="3"/>
          <c:order val="3"/>
          <c:tx>
            <c:strRef>
              <c:f>Sheet1!$A$5</c:f>
              <c:strCache>
                <c:ptCount val="1"/>
                <c:pt idx="0">
                  <c:v>07-08</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Sheet1!$B$5:$N$5</c:f>
              <c:numCache>
                <c:formatCode>_(* #,##0_);_(* \(#,##0\);_(* "-"??_);_(@_)</c:formatCode>
                <c:ptCount val="13"/>
                <c:pt idx="0">
                  <c:v>4001</c:v>
                </c:pt>
                <c:pt idx="1">
                  <c:v>4465</c:v>
                </c:pt>
                <c:pt idx="2">
                  <c:v>4294</c:v>
                </c:pt>
                <c:pt idx="3">
                  <c:v>4445</c:v>
                </c:pt>
                <c:pt idx="4">
                  <c:v>4432</c:v>
                </c:pt>
                <c:pt idx="5">
                  <c:v>4452</c:v>
                </c:pt>
                <c:pt idx="6">
                  <c:v>4615</c:v>
                </c:pt>
                <c:pt idx="7">
                  <c:v>4853</c:v>
                </c:pt>
                <c:pt idx="8">
                  <c:v>4777</c:v>
                </c:pt>
              </c:numCache>
            </c:numRef>
          </c:val>
          <c:smooth val="0"/>
          <c:extLst>
            <c:ext xmlns:c16="http://schemas.microsoft.com/office/drawing/2014/chart" uri="{C3380CC4-5D6E-409C-BE32-E72D297353CC}">
              <c16:uniqueId val="{00000003-AEBF-4567-9C49-3B63DD28DAE6}"/>
            </c:ext>
          </c:extLst>
        </c:ser>
        <c:ser>
          <c:idx val="4"/>
          <c:order val="4"/>
          <c:tx>
            <c:strRef>
              <c:f>Sheet1!$A$6</c:f>
              <c:strCache>
                <c:ptCount val="1"/>
                <c:pt idx="0">
                  <c:v>08-09</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Sheet1!$B$6:$N$6</c:f>
              <c:numCache>
                <c:formatCode>_(* #,##0_);_(* \(#,##0\);_(* "-"??_);_(@_)</c:formatCode>
                <c:ptCount val="13"/>
                <c:pt idx="0">
                  <c:v>3979</c:v>
                </c:pt>
                <c:pt idx="1">
                  <c:v>4212</c:v>
                </c:pt>
                <c:pt idx="2">
                  <c:v>4244</c:v>
                </c:pt>
                <c:pt idx="3">
                  <c:v>4225</c:v>
                </c:pt>
                <c:pt idx="4">
                  <c:v>4348</c:v>
                </c:pt>
                <c:pt idx="5">
                  <c:v>4362</c:v>
                </c:pt>
                <c:pt idx="6">
                  <c:v>4451</c:v>
                </c:pt>
                <c:pt idx="7">
                  <c:v>4585</c:v>
                </c:pt>
                <c:pt idx="8">
                  <c:v>4623</c:v>
                </c:pt>
              </c:numCache>
            </c:numRef>
          </c:val>
          <c:smooth val="0"/>
          <c:extLst>
            <c:ext xmlns:c16="http://schemas.microsoft.com/office/drawing/2014/chart" uri="{C3380CC4-5D6E-409C-BE32-E72D297353CC}">
              <c16:uniqueId val="{00000004-AEBF-4567-9C49-3B63DD28DAE6}"/>
            </c:ext>
          </c:extLst>
        </c:ser>
        <c:ser>
          <c:idx val="5"/>
          <c:order val="5"/>
          <c:tx>
            <c:strRef>
              <c:f>Sheet1!$A$7</c:f>
              <c:strCache>
                <c:ptCount val="1"/>
                <c:pt idx="0">
                  <c:v>09-10</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Sheet1!$B$7:$N$7</c:f>
              <c:numCache>
                <c:formatCode>_(* #,##0_);_(* \(#,##0\);_(* "-"??_);_(@_)</c:formatCode>
                <c:ptCount val="13"/>
                <c:pt idx="0">
                  <c:v>3909</c:v>
                </c:pt>
                <c:pt idx="1">
                  <c:v>4012</c:v>
                </c:pt>
                <c:pt idx="2">
                  <c:v>4033</c:v>
                </c:pt>
                <c:pt idx="3">
                  <c:v>4133</c:v>
                </c:pt>
                <c:pt idx="4">
                  <c:v>4156</c:v>
                </c:pt>
                <c:pt idx="5">
                  <c:v>4225</c:v>
                </c:pt>
                <c:pt idx="6">
                  <c:v>4322</c:v>
                </c:pt>
                <c:pt idx="7">
                  <c:v>4360</c:v>
                </c:pt>
                <c:pt idx="8">
                  <c:v>4289</c:v>
                </c:pt>
              </c:numCache>
            </c:numRef>
          </c:val>
          <c:smooth val="0"/>
          <c:extLst>
            <c:ext xmlns:c16="http://schemas.microsoft.com/office/drawing/2014/chart" uri="{C3380CC4-5D6E-409C-BE32-E72D297353CC}">
              <c16:uniqueId val="{00000005-AEBF-4567-9C49-3B63DD28DAE6}"/>
            </c:ext>
          </c:extLst>
        </c:ser>
        <c:ser>
          <c:idx val="6"/>
          <c:order val="6"/>
          <c:tx>
            <c:strRef>
              <c:f>Sheet1!$A$8</c:f>
              <c:strCache>
                <c:ptCount val="1"/>
                <c:pt idx="0">
                  <c:v>10-11</c:v>
                </c:pt>
              </c:strCache>
            </c:strRef>
          </c:tx>
          <c:spPr>
            <a:ln>
              <a:solidFill>
                <a:schemeClr val="tx1">
                  <a:lumMod val="75000"/>
                  <a:lumOff val="25000"/>
                </a:schemeClr>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Sheet1!$B$8:$N$8</c:f>
              <c:numCache>
                <c:formatCode>General</c:formatCode>
                <c:ptCount val="13"/>
                <c:pt idx="0">
                  <c:v>3891</c:v>
                </c:pt>
                <c:pt idx="1">
                  <c:v>3989</c:v>
                </c:pt>
                <c:pt idx="2">
                  <c:v>4001</c:v>
                </c:pt>
                <c:pt idx="3" formatCode="_(* #,##0_);_(* \(#,##0\);_(* &quot;-&quot;??_);_(@_)">
                  <c:v>4121</c:v>
                </c:pt>
                <c:pt idx="4" formatCode="_(* #,##0_);_(* \(#,##0\);_(* &quot;-&quot;??_);_(@_)">
                  <c:v>4150</c:v>
                </c:pt>
                <c:pt idx="5" formatCode="_(* #,##0_);_(* \(#,##0\);_(* &quot;-&quot;??_);_(@_)">
                  <c:v>4234</c:v>
                </c:pt>
                <c:pt idx="6" formatCode="_(* #,##0_);_(* \(#,##0\);_(* &quot;-&quot;??_);_(@_)">
                  <c:v>4213</c:v>
                </c:pt>
                <c:pt idx="7" formatCode="_(* #,##0_);_(* \(#,##0\);_(* &quot;-&quot;??_);_(@_)">
                  <c:v>4401</c:v>
                </c:pt>
                <c:pt idx="8" formatCode="_(* #,##0_);_(* \(#,##0\);_(* &quot;-&quot;??_);_(@_)">
                  <c:v>4312</c:v>
                </c:pt>
              </c:numCache>
            </c:numRef>
          </c:val>
          <c:smooth val="0"/>
          <c:extLst>
            <c:ext xmlns:c16="http://schemas.microsoft.com/office/drawing/2014/chart" uri="{C3380CC4-5D6E-409C-BE32-E72D297353CC}">
              <c16:uniqueId val="{00000006-AEBF-4567-9C49-3B63DD28DAE6}"/>
            </c:ext>
          </c:extLst>
        </c:ser>
        <c:ser>
          <c:idx val="7"/>
          <c:order val="7"/>
          <c:tx>
            <c:strRef>
              <c:f>Sheet1!$A$9</c:f>
              <c:strCache>
                <c:ptCount val="1"/>
                <c:pt idx="0">
                  <c:v>12-13'</c:v>
                </c:pt>
              </c:strCache>
            </c:strRef>
          </c:tx>
          <c:spPr>
            <a:ln w="57150">
              <a:solidFill>
                <a:schemeClr val="tx1"/>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Column1</c:v>
                </c:pt>
                <c:pt idx="10">
                  <c:v>Column2</c:v>
                </c:pt>
                <c:pt idx="11">
                  <c:v>Column3</c:v>
                </c:pt>
                <c:pt idx="12">
                  <c:v>Column4</c:v>
                </c:pt>
              </c:strCache>
            </c:strRef>
          </c:cat>
          <c:val>
            <c:numRef>
              <c:f>Sheet1!$B$9:$N$9</c:f>
              <c:numCache>
                <c:formatCode>General</c:formatCode>
                <c:ptCount val="13"/>
                <c:pt idx="0">
                  <c:v>3963</c:v>
                </c:pt>
                <c:pt idx="1">
                  <c:v>4100</c:v>
                </c:pt>
                <c:pt idx="2">
                  <c:v>4002</c:v>
                </c:pt>
                <c:pt idx="3" formatCode="_(* #,##0_);_(* \(#,##0\);_(* &quot;-&quot;??_);_(@_)">
                  <c:v>4039</c:v>
                </c:pt>
                <c:pt idx="4" formatCode="_(* #,##0_);_(* \(#,##0\);_(* &quot;-&quot;??_);_(@_)">
                  <c:v>4069</c:v>
                </c:pt>
                <c:pt idx="5" formatCode="_(* #,##0_);_(* \(#,##0\);_(* &quot;-&quot;??_);_(@_)">
                  <c:v>4086</c:v>
                </c:pt>
                <c:pt idx="6" formatCode="_(* #,##0_);_(* \(#,##0\);_(* &quot;-&quot;??_);_(@_)">
                  <c:v>4276</c:v>
                </c:pt>
                <c:pt idx="7" formatCode="_(* #,##0_);_(* \(#,##0\);_(* &quot;-&quot;??_);_(@_)">
                  <c:v>4181</c:v>
                </c:pt>
                <c:pt idx="8" formatCode="_(* #,##0_);_(* \(#,##0\);_(* &quot;-&quot;??_);_(@_)">
                  <c:v>4111</c:v>
                </c:pt>
              </c:numCache>
            </c:numRef>
          </c:val>
          <c:smooth val="0"/>
          <c:extLst>
            <c:ext xmlns:c16="http://schemas.microsoft.com/office/drawing/2014/chart" uri="{C3380CC4-5D6E-409C-BE32-E72D297353CC}">
              <c16:uniqueId val="{00000007-AEBF-4567-9C49-3B63DD28DAE6}"/>
            </c:ext>
          </c:extLst>
        </c:ser>
        <c:dLbls>
          <c:showLegendKey val="0"/>
          <c:showVal val="0"/>
          <c:showCatName val="0"/>
          <c:showSerName val="0"/>
          <c:showPercent val="0"/>
          <c:showBubbleSize val="0"/>
        </c:dLbls>
        <c:smooth val="0"/>
        <c:axId val="126154240"/>
        <c:axId val="126155776"/>
      </c:lineChart>
      <c:catAx>
        <c:axId val="126154240"/>
        <c:scaling>
          <c:orientation val="minMax"/>
        </c:scaling>
        <c:delete val="0"/>
        <c:axPos val="b"/>
        <c:minorGridlines/>
        <c:numFmt formatCode="General" sourceLinked="0"/>
        <c:majorTickMark val="out"/>
        <c:minorTickMark val="none"/>
        <c:tickLblPos val="nextTo"/>
        <c:txPr>
          <a:bodyPr/>
          <a:lstStyle/>
          <a:p>
            <a:pPr>
              <a:defRPr>
                <a:solidFill>
                  <a:srgbClr val="FF0000"/>
                </a:solidFill>
              </a:defRPr>
            </a:pPr>
            <a:endParaRPr lang="en-US"/>
          </a:p>
        </c:txPr>
        <c:crossAx val="126155776"/>
        <c:crosses val="autoZero"/>
        <c:auto val="1"/>
        <c:lblAlgn val="ctr"/>
        <c:lblOffset val="100"/>
        <c:noMultiLvlLbl val="0"/>
      </c:catAx>
      <c:valAx>
        <c:axId val="126155776"/>
        <c:scaling>
          <c:orientation val="minMax"/>
          <c:max val="5500"/>
          <c:min val="3000"/>
        </c:scaling>
        <c:delete val="0"/>
        <c:axPos val="l"/>
        <c:majorGridlines/>
        <c:numFmt formatCode="_(* #,##0_);_(* \(#,##0\);_(* &quot;-&quot;??_);_(@_)" sourceLinked="1"/>
        <c:majorTickMark val="out"/>
        <c:minorTickMark val="none"/>
        <c:tickLblPos val="nextTo"/>
        <c:crossAx val="126154240"/>
        <c:crosses val="autoZero"/>
        <c:crossBetween val="between"/>
      </c:valAx>
    </c:plotArea>
    <c:legend>
      <c:legendPos val="r"/>
      <c:layout>
        <c:manualLayout>
          <c:xMode val="edge"/>
          <c:yMode val="edge"/>
          <c:x val="0.87961419753086456"/>
          <c:y val="3.6259244717643566E-2"/>
          <c:w val="0.11726110625060757"/>
          <c:h val="0.6230559109740844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196109166909717"/>
          <c:y val="3.6443293946503814E-2"/>
          <c:w val="0.74407285894818809"/>
          <c:h val="0.81574661569261664"/>
        </c:manualLayout>
      </c:layout>
      <c:lineChart>
        <c:grouping val="standard"/>
        <c:varyColors val="0"/>
        <c:ser>
          <c:idx val="0"/>
          <c:order val="0"/>
          <c:tx>
            <c:strRef>
              <c:f>Sheet1!$A$2</c:f>
              <c:strCache>
                <c:ptCount val="1"/>
                <c:pt idx="0">
                  <c:v>04-05</c:v>
                </c:pt>
              </c:strCache>
            </c:strRef>
          </c:tx>
          <c:spPr>
            <a:ln w="34925"/>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Sheet1!$B$2:$N$2</c:f>
              <c:numCache>
                <c:formatCode>_(* #,##0_);_(* \(#,##0\);_(* "-"??_);_(@_)</c:formatCode>
                <c:ptCount val="13"/>
                <c:pt idx="0">
                  <c:v>4371</c:v>
                </c:pt>
                <c:pt idx="1">
                  <c:v>4580</c:v>
                </c:pt>
                <c:pt idx="2">
                  <c:v>4576</c:v>
                </c:pt>
                <c:pt idx="3">
                  <c:v>4744</c:v>
                </c:pt>
                <c:pt idx="4">
                  <c:v>4765</c:v>
                </c:pt>
                <c:pt idx="5">
                  <c:v>4854</c:v>
                </c:pt>
                <c:pt idx="6">
                  <c:v>5060</c:v>
                </c:pt>
                <c:pt idx="7">
                  <c:v>5379</c:v>
                </c:pt>
                <c:pt idx="8">
                  <c:v>5307</c:v>
                </c:pt>
                <c:pt idx="9">
                  <c:v>4160</c:v>
                </c:pt>
                <c:pt idx="10">
                  <c:v>3913</c:v>
                </c:pt>
                <c:pt idx="11">
                  <c:v>3657</c:v>
                </c:pt>
                <c:pt idx="12">
                  <c:v>3652</c:v>
                </c:pt>
              </c:numCache>
            </c:numRef>
          </c:val>
          <c:smooth val="0"/>
          <c:extLst>
            <c:ext xmlns:c16="http://schemas.microsoft.com/office/drawing/2014/chart" uri="{C3380CC4-5D6E-409C-BE32-E72D297353CC}">
              <c16:uniqueId val="{00000000-E0BA-4702-A3C2-0088370B7BB0}"/>
            </c:ext>
          </c:extLst>
        </c:ser>
        <c:ser>
          <c:idx val="1"/>
          <c:order val="1"/>
          <c:tx>
            <c:strRef>
              <c:f>Sheet1!$A$3</c:f>
              <c:strCache>
                <c:ptCount val="1"/>
                <c:pt idx="0">
                  <c:v>05-06</c:v>
                </c:pt>
              </c:strCache>
            </c:strRef>
          </c:tx>
          <c:spPr>
            <a:ln w="34925"/>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Sheet1!$B$3:$N$3</c:f>
              <c:numCache>
                <c:formatCode>_(* #,##0_);_(* \(#,##0\);_(* "-"??_);_(@_)</c:formatCode>
                <c:ptCount val="13"/>
                <c:pt idx="0">
                  <c:v>4256</c:v>
                </c:pt>
                <c:pt idx="1">
                  <c:v>4559</c:v>
                </c:pt>
                <c:pt idx="2">
                  <c:v>4542</c:v>
                </c:pt>
                <c:pt idx="3">
                  <c:v>4575</c:v>
                </c:pt>
                <c:pt idx="4">
                  <c:v>4693</c:v>
                </c:pt>
                <c:pt idx="5">
                  <c:v>4769</c:v>
                </c:pt>
                <c:pt idx="6">
                  <c:v>4989</c:v>
                </c:pt>
                <c:pt idx="7">
                  <c:v>5130</c:v>
                </c:pt>
                <c:pt idx="8">
                  <c:v>5197</c:v>
                </c:pt>
                <c:pt idx="9">
                  <c:v>4291</c:v>
                </c:pt>
                <c:pt idx="10">
                  <c:v>3864</c:v>
                </c:pt>
                <c:pt idx="11">
                  <c:v>3503</c:v>
                </c:pt>
                <c:pt idx="12">
                  <c:v>3417</c:v>
                </c:pt>
              </c:numCache>
            </c:numRef>
          </c:val>
          <c:smooth val="0"/>
          <c:extLst>
            <c:ext xmlns:c16="http://schemas.microsoft.com/office/drawing/2014/chart" uri="{C3380CC4-5D6E-409C-BE32-E72D297353CC}">
              <c16:uniqueId val="{00000001-E0BA-4702-A3C2-0088370B7BB0}"/>
            </c:ext>
          </c:extLst>
        </c:ser>
        <c:ser>
          <c:idx val="2"/>
          <c:order val="2"/>
          <c:tx>
            <c:strRef>
              <c:f>Sheet1!$A$4</c:f>
              <c:strCache>
                <c:ptCount val="1"/>
                <c:pt idx="0">
                  <c:v>06-07</c:v>
                </c:pt>
              </c:strCache>
            </c:strRef>
          </c:tx>
          <c:spPr>
            <a:ln>
              <a:solidFill>
                <a:schemeClr val="tx1">
                  <a:lumMod val="65000"/>
                  <a:lumOff val="35000"/>
                </a:schemeClr>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Sheet1!$B$4:$N$4</c:f>
              <c:numCache>
                <c:formatCode>_(* #,##0_);_(* \(#,##0\);_(* "-"??_);_(@_)</c:formatCode>
                <c:ptCount val="13"/>
                <c:pt idx="0">
                  <c:v>4354</c:v>
                </c:pt>
                <c:pt idx="1">
                  <c:v>4395</c:v>
                </c:pt>
                <c:pt idx="2">
                  <c:v>4355</c:v>
                </c:pt>
                <c:pt idx="3">
                  <c:v>4464</c:v>
                </c:pt>
                <c:pt idx="4">
                  <c:v>4470</c:v>
                </c:pt>
                <c:pt idx="5">
                  <c:v>4598</c:v>
                </c:pt>
                <c:pt idx="6">
                  <c:v>4813</c:v>
                </c:pt>
                <c:pt idx="7">
                  <c:v>4958</c:v>
                </c:pt>
                <c:pt idx="8">
                  <c:v>4977</c:v>
                </c:pt>
                <c:pt idx="9">
                  <c:v>4196</c:v>
                </c:pt>
                <c:pt idx="10">
                  <c:v>4009</c:v>
                </c:pt>
                <c:pt idx="11">
                  <c:v>3618</c:v>
                </c:pt>
                <c:pt idx="12">
                  <c:v>3381</c:v>
                </c:pt>
              </c:numCache>
            </c:numRef>
          </c:val>
          <c:smooth val="0"/>
          <c:extLst>
            <c:ext xmlns:c16="http://schemas.microsoft.com/office/drawing/2014/chart" uri="{C3380CC4-5D6E-409C-BE32-E72D297353CC}">
              <c16:uniqueId val="{00000002-E0BA-4702-A3C2-0088370B7BB0}"/>
            </c:ext>
          </c:extLst>
        </c:ser>
        <c:ser>
          <c:idx val="3"/>
          <c:order val="3"/>
          <c:tx>
            <c:strRef>
              <c:f>Sheet1!$A$5</c:f>
              <c:strCache>
                <c:ptCount val="1"/>
                <c:pt idx="0">
                  <c:v>07-08</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Sheet1!$B$5:$N$5</c:f>
              <c:numCache>
                <c:formatCode>_(* #,##0_);_(* \(#,##0\);_(* "-"??_);_(@_)</c:formatCode>
                <c:ptCount val="13"/>
                <c:pt idx="0">
                  <c:v>4001</c:v>
                </c:pt>
                <c:pt idx="1">
                  <c:v>4465</c:v>
                </c:pt>
                <c:pt idx="2">
                  <c:v>4294</c:v>
                </c:pt>
                <c:pt idx="3">
                  <c:v>4445</c:v>
                </c:pt>
                <c:pt idx="4">
                  <c:v>4432</c:v>
                </c:pt>
                <c:pt idx="5">
                  <c:v>4452</c:v>
                </c:pt>
                <c:pt idx="6">
                  <c:v>4615</c:v>
                </c:pt>
                <c:pt idx="7">
                  <c:v>4853</c:v>
                </c:pt>
                <c:pt idx="8">
                  <c:v>4777</c:v>
                </c:pt>
                <c:pt idx="9">
                  <c:v>4039</c:v>
                </c:pt>
                <c:pt idx="10">
                  <c:v>4014</c:v>
                </c:pt>
                <c:pt idx="11">
                  <c:v>3678</c:v>
                </c:pt>
                <c:pt idx="12">
                  <c:v>3467</c:v>
                </c:pt>
              </c:numCache>
            </c:numRef>
          </c:val>
          <c:smooth val="0"/>
          <c:extLst>
            <c:ext xmlns:c16="http://schemas.microsoft.com/office/drawing/2014/chart" uri="{C3380CC4-5D6E-409C-BE32-E72D297353CC}">
              <c16:uniqueId val="{00000003-E0BA-4702-A3C2-0088370B7BB0}"/>
            </c:ext>
          </c:extLst>
        </c:ser>
        <c:ser>
          <c:idx val="4"/>
          <c:order val="4"/>
          <c:tx>
            <c:strRef>
              <c:f>Sheet1!$A$6</c:f>
              <c:strCache>
                <c:ptCount val="1"/>
                <c:pt idx="0">
                  <c:v>08-09</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Sheet1!$B$6:$N$6</c:f>
              <c:numCache>
                <c:formatCode>_(* #,##0_);_(* \(#,##0\);_(* "-"??_);_(@_)</c:formatCode>
                <c:ptCount val="13"/>
                <c:pt idx="0">
                  <c:v>3979</c:v>
                </c:pt>
                <c:pt idx="1">
                  <c:v>4212</c:v>
                </c:pt>
                <c:pt idx="2">
                  <c:v>4244</c:v>
                </c:pt>
                <c:pt idx="3">
                  <c:v>4225</c:v>
                </c:pt>
                <c:pt idx="4">
                  <c:v>4348</c:v>
                </c:pt>
                <c:pt idx="5">
                  <c:v>4362</c:v>
                </c:pt>
                <c:pt idx="6">
                  <c:v>4451</c:v>
                </c:pt>
                <c:pt idx="7">
                  <c:v>4585</c:v>
                </c:pt>
                <c:pt idx="8">
                  <c:v>4623</c:v>
                </c:pt>
                <c:pt idx="9">
                  <c:v>3815</c:v>
                </c:pt>
                <c:pt idx="10">
                  <c:v>3749</c:v>
                </c:pt>
                <c:pt idx="11">
                  <c:v>3605</c:v>
                </c:pt>
                <c:pt idx="12">
                  <c:v>3541</c:v>
                </c:pt>
              </c:numCache>
            </c:numRef>
          </c:val>
          <c:smooth val="1"/>
          <c:extLst>
            <c:ext xmlns:c16="http://schemas.microsoft.com/office/drawing/2014/chart" uri="{C3380CC4-5D6E-409C-BE32-E72D297353CC}">
              <c16:uniqueId val="{00000004-E0BA-4702-A3C2-0088370B7BB0}"/>
            </c:ext>
          </c:extLst>
        </c:ser>
        <c:ser>
          <c:idx val="5"/>
          <c:order val="5"/>
          <c:tx>
            <c:strRef>
              <c:f>Sheet1!$A$7</c:f>
              <c:strCache>
                <c:ptCount val="1"/>
                <c:pt idx="0">
                  <c:v>09-10</c:v>
                </c:pt>
              </c:strCache>
            </c:strRef>
          </c:tx>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Sheet1!$B$7:$N$7</c:f>
              <c:numCache>
                <c:formatCode>_(* #,##0_);_(* \(#,##0\);_(* "-"??_);_(@_)</c:formatCode>
                <c:ptCount val="13"/>
                <c:pt idx="0">
                  <c:v>3909</c:v>
                </c:pt>
                <c:pt idx="1">
                  <c:v>4012</c:v>
                </c:pt>
                <c:pt idx="2">
                  <c:v>4033</c:v>
                </c:pt>
                <c:pt idx="3">
                  <c:v>4133</c:v>
                </c:pt>
                <c:pt idx="4">
                  <c:v>4156</c:v>
                </c:pt>
                <c:pt idx="5">
                  <c:v>4225</c:v>
                </c:pt>
                <c:pt idx="6">
                  <c:v>4322</c:v>
                </c:pt>
                <c:pt idx="7">
                  <c:v>4360</c:v>
                </c:pt>
                <c:pt idx="8">
                  <c:v>4289</c:v>
                </c:pt>
                <c:pt idx="9">
                  <c:v>3683</c:v>
                </c:pt>
                <c:pt idx="10">
                  <c:v>3560</c:v>
                </c:pt>
                <c:pt idx="11">
                  <c:v>3391</c:v>
                </c:pt>
                <c:pt idx="12">
                  <c:v>3532</c:v>
                </c:pt>
              </c:numCache>
            </c:numRef>
          </c:val>
          <c:smooth val="0"/>
          <c:extLst>
            <c:ext xmlns:c16="http://schemas.microsoft.com/office/drawing/2014/chart" uri="{C3380CC4-5D6E-409C-BE32-E72D297353CC}">
              <c16:uniqueId val="{00000005-E0BA-4702-A3C2-0088370B7BB0}"/>
            </c:ext>
          </c:extLst>
        </c:ser>
        <c:ser>
          <c:idx val="6"/>
          <c:order val="6"/>
          <c:tx>
            <c:strRef>
              <c:f>Sheet1!$A$8</c:f>
              <c:strCache>
                <c:ptCount val="1"/>
                <c:pt idx="0">
                  <c:v>10-11</c:v>
                </c:pt>
              </c:strCache>
            </c:strRef>
          </c:tx>
          <c:spPr>
            <a:ln>
              <a:solidFill>
                <a:schemeClr val="tx1">
                  <a:lumMod val="75000"/>
                  <a:lumOff val="25000"/>
                </a:schemeClr>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Sheet1!$B$8:$N$8</c:f>
              <c:numCache>
                <c:formatCode>General</c:formatCode>
                <c:ptCount val="13"/>
                <c:pt idx="0">
                  <c:v>3891</c:v>
                </c:pt>
                <c:pt idx="1">
                  <c:v>3989</c:v>
                </c:pt>
                <c:pt idx="2">
                  <c:v>4001</c:v>
                </c:pt>
                <c:pt idx="3" formatCode="_(* #,##0_);_(* \(#,##0\);_(* &quot;-&quot;??_);_(@_)">
                  <c:v>4121</c:v>
                </c:pt>
                <c:pt idx="4" formatCode="_(* #,##0_);_(* \(#,##0\);_(* &quot;-&quot;??_);_(@_)">
                  <c:v>4150</c:v>
                </c:pt>
                <c:pt idx="5" formatCode="_(* #,##0_);_(* \(#,##0\);_(* &quot;-&quot;??_);_(@_)">
                  <c:v>4234</c:v>
                </c:pt>
                <c:pt idx="6" formatCode="_(* #,##0_);_(* \(#,##0\);_(* &quot;-&quot;??_);_(@_)">
                  <c:v>4213</c:v>
                </c:pt>
                <c:pt idx="7" formatCode="_(* #,##0_);_(* \(#,##0\);_(* &quot;-&quot;??_);_(@_)">
                  <c:v>4401</c:v>
                </c:pt>
                <c:pt idx="8" formatCode="_(* #,##0_);_(* \(#,##0\);_(* &quot;-&quot;??_);_(@_)">
                  <c:v>4312</c:v>
                </c:pt>
                <c:pt idx="9" formatCode="_(* #,##0_);_(* \(#,##0\);_(* &quot;-&quot;??_);_(@_)">
                  <c:v>3456</c:v>
                </c:pt>
                <c:pt idx="10" formatCode="_(* #,##0_);_(* \(#,##0\);_(* &quot;-&quot;??_);_(@_)">
                  <c:v>3401</c:v>
                </c:pt>
                <c:pt idx="11" formatCode="_(* #,##0_);_(* \(#,##0\);_(* &quot;-&quot;??_);_(@_)">
                  <c:v>3321</c:v>
                </c:pt>
                <c:pt idx="12" formatCode="_(* #,##0_);_(* \(#,##0\);_(* &quot;-&quot;??_);_(@_)">
                  <c:v>3512</c:v>
                </c:pt>
              </c:numCache>
            </c:numRef>
          </c:val>
          <c:smooth val="0"/>
          <c:extLst>
            <c:ext xmlns:c16="http://schemas.microsoft.com/office/drawing/2014/chart" uri="{C3380CC4-5D6E-409C-BE32-E72D297353CC}">
              <c16:uniqueId val="{00000006-E0BA-4702-A3C2-0088370B7BB0}"/>
            </c:ext>
          </c:extLst>
        </c:ser>
        <c:ser>
          <c:idx val="7"/>
          <c:order val="7"/>
          <c:tx>
            <c:strRef>
              <c:f>Sheet1!$A$9</c:f>
              <c:strCache>
                <c:ptCount val="1"/>
                <c:pt idx="0">
                  <c:v>12-13'</c:v>
                </c:pt>
              </c:strCache>
            </c:strRef>
          </c:tx>
          <c:spPr>
            <a:ln w="57150">
              <a:solidFill>
                <a:schemeClr val="tx1"/>
              </a:solidFill>
            </a:ln>
          </c:spPr>
          <c:marker>
            <c:symbol val="none"/>
          </c:marker>
          <c:cat>
            <c:strRef>
              <c:f>Sheet1!$B$1:$N$1</c:f>
              <c:strCache>
                <c:ptCount val="13"/>
                <c:pt idx="0">
                  <c:v>K</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Sheet1!$B$9:$N$9</c:f>
              <c:numCache>
                <c:formatCode>General</c:formatCode>
                <c:ptCount val="13"/>
                <c:pt idx="0">
                  <c:v>3963</c:v>
                </c:pt>
                <c:pt idx="1">
                  <c:v>4100</c:v>
                </c:pt>
                <c:pt idx="2">
                  <c:v>4002</c:v>
                </c:pt>
                <c:pt idx="3" formatCode="_(* #,##0_);_(* \(#,##0\);_(* &quot;-&quot;??_);_(@_)">
                  <c:v>4039</c:v>
                </c:pt>
                <c:pt idx="4" formatCode="_(* #,##0_);_(* \(#,##0\);_(* &quot;-&quot;??_);_(@_)">
                  <c:v>4069</c:v>
                </c:pt>
                <c:pt idx="5" formatCode="_(* #,##0_);_(* \(#,##0\);_(* &quot;-&quot;??_);_(@_)">
                  <c:v>4086</c:v>
                </c:pt>
                <c:pt idx="6" formatCode="_(* #,##0_);_(* \(#,##0\);_(* &quot;-&quot;??_);_(@_)">
                  <c:v>4276</c:v>
                </c:pt>
                <c:pt idx="7" formatCode="_(* #,##0_);_(* \(#,##0\);_(* &quot;-&quot;??_);_(@_)">
                  <c:v>4181</c:v>
                </c:pt>
                <c:pt idx="8" formatCode="_(* #,##0_);_(* \(#,##0\);_(* &quot;-&quot;??_);_(@_)">
                  <c:v>4111</c:v>
                </c:pt>
                <c:pt idx="9" formatCode="_(* #,##0_);_(* \(#,##0\);_(* &quot;-&quot;??_);_(@_)">
                  <c:v>3380</c:v>
                </c:pt>
                <c:pt idx="10" formatCode="_(* #,##0_);_(* \(#,##0\);_(* &quot;-&quot;??_);_(@_)">
                  <c:v>3436</c:v>
                </c:pt>
                <c:pt idx="11" formatCode="_(* #,##0_);_(* \(#,##0\);_(* &quot;-&quot;??_);_(@_)">
                  <c:v>3334</c:v>
                </c:pt>
                <c:pt idx="12" formatCode="_(* #,##0_);_(* \(#,##0\);_(* &quot;-&quot;??_);_(@_)">
                  <c:v>3214</c:v>
                </c:pt>
              </c:numCache>
            </c:numRef>
          </c:val>
          <c:smooth val="0"/>
          <c:extLst>
            <c:ext xmlns:c16="http://schemas.microsoft.com/office/drawing/2014/chart" uri="{C3380CC4-5D6E-409C-BE32-E72D297353CC}">
              <c16:uniqueId val="{00000007-E0BA-4702-A3C2-0088370B7BB0}"/>
            </c:ext>
          </c:extLst>
        </c:ser>
        <c:dLbls>
          <c:showLegendKey val="0"/>
          <c:showVal val="0"/>
          <c:showCatName val="0"/>
          <c:showSerName val="0"/>
          <c:showPercent val="0"/>
          <c:showBubbleSize val="0"/>
        </c:dLbls>
        <c:smooth val="0"/>
        <c:axId val="128768256"/>
        <c:axId val="130560000"/>
      </c:lineChart>
      <c:catAx>
        <c:axId val="128768256"/>
        <c:scaling>
          <c:orientation val="minMax"/>
        </c:scaling>
        <c:delete val="0"/>
        <c:axPos val="b"/>
        <c:minorGridlines/>
        <c:numFmt formatCode="General" sourceLinked="0"/>
        <c:majorTickMark val="out"/>
        <c:minorTickMark val="none"/>
        <c:tickLblPos val="nextTo"/>
        <c:txPr>
          <a:bodyPr/>
          <a:lstStyle/>
          <a:p>
            <a:pPr>
              <a:defRPr>
                <a:solidFill>
                  <a:srgbClr val="FF0000"/>
                </a:solidFill>
              </a:defRPr>
            </a:pPr>
            <a:endParaRPr lang="en-US"/>
          </a:p>
        </c:txPr>
        <c:crossAx val="130560000"/>
        <c:crosses val="autoZero"/>
        <c:auto val="1"/>
        <c:lblAlgn val="ctr"/>
        <c:lblOffset val="100"/>
        <c:noMultiLvlLbl val="0"/>
      </c:catAx>
      <c:valAx>
        <c:axId val="130560000"/>
        <c:scaling>
          <c:orientation val="minMax"/>
          <c:max val="5500"/>
          <c:min val="3000"/>
        </c:scaling>
        <c:delete val="0"/>
        <c:axPos val="l"/>
        <c:majorGridlines>
          <c:spPr>
            <a:ln>
              <a:solidFill>
                <a:schemeClr val="accent1"/>
              </a:solidFill>
            </a:ln>
          </c:spPr>
        </c:majorGridlines>
        <c:numFmt formatCode="_(* #,##0_);_(* \(#,##0\);_(* &quot;-&quot;??_);_(@_)" sourceLinked="1"/>
        <c:majorTickMark val="out"/>
        <c:minorTickMark val="none"/>
        <c:tickLblPos val="nextTo"/>
        <c:crossAx val="128768256"/>
        <c:crosses val="autoZero"/>
        <c:crossBetween val="between"/>
      </c:valAx>
    </c:plotArea>
    <c:legend>
      <c:legendPos val="r"/>
      <c:layout>
        <c:manualLayout>
          <c:xMode val="edge"/>
          <c:yMode val="edge"/>
          <c:x val="0.87961419753086456"/>
          <c:y val="3.6259244717643566E-2"/>
          <c:w val="0.11726110625060757"/>
          <c:h val="0.6230559109740844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Number of Schhols</c:v>
                </c:pt>
              </c:strCache>
            </c:strRef>
          </c:tx>
          <c:invertIfNegative val="0"/>
          <c:dLbls>
            <c:dLbl>
              <c:idx val="7"/>
              <c:tx>
                <c:rich>
                  <a:bodyPr/>
                  <a:lstStyle/>
                  <a:p>
                    <a:r>
                      <a:rPr lang="en-US" dirty="0"/>
                      <a:t>782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40-4D1F-931E-8AA31FC09CE2}"/>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03-04</c:v>
                </c:pt>
                <c:pt idx="1">
                  <c:v>04-05</c:v>
                </c:pt>
                <c:pt idx="2">
                  <c:v>05-06</c:v>
                </c:pt>
                <c:pt idx="3">
                  <c:v>06-07</c:v>
                </c:pt>
                <c:pt idx="4">
                  <c:v>07-08</c:v>
                </c:pt>
                <c:pt idx="5">
                  <c:v>08-09</c:v>
                </c:pt>
                <c:pt idx="6">
                  <c:v>09-10</c:v>
                </c:pt>
                <c:pt idx="7">
                  <c:v>12-13'</c:v>
                </c:pt>
              </c:strCache>
            </c:strRef>
          </c:cat>
          <c:val>
            <c:numRef>
              <c:f>Sheet1!$B$2:$B$9</c:f>
              <c:numCache>
                <c:formatCode>General</c:formatCode>
                <c:ptCount val="8"/>
                <c:pt idx="0">
                  <c:v>955</c:v>
                </c:pt>
                <c:pt idx="1">
                  <c:v>965</c:v>
                </c:pt>
                <c:pt idx="2">
                  <c:v>939</c:v>
                </c:pt>
                <c:pt idx="3">
                  <c:v>912</c:v>
                </c:pt>
                <c:pt idx="4">
                  <c:v>910</c:v>
                </c:pt>
                <c:pt idx="5">
                  <c:v>869</c:v>
                </c:pt>
                <c:pt idx="6">
                  <c:v>842</c:v>
                </c:pt>
                <c:pt idx="7">
                  <c:v>789</c:v>
                </c:pt>
              </c:numCache>
            </c:numRef>
          </c:val>
          <c:extLst>
            <c:ext xmlns:c16="http://schemas.microsoft.com/office/drawing/2014/chart" uri="{C3380CC4-5D6E-409C-BE32-E72D297353CC}">
              <c16:uniqueId val="{00000001-6440-4D1F-931E-8AA31FC09CE2}"/>
            </c:ext>
          </c:extLst>
        </c:ser>
        <c:ser>
          <c:idx val="1"/>
          <c:order val="1"/>
          <c:tx>
            <c:strRef>
              <c:f>Sheet1!$C$1</c:f>
              <c:strCache>
                <c:ptCount val="1"/>
                <c:pt idx="0">
                  <c:v>"+/-"</c:v>
                </c:pt>
              </c:strCache>
            </c:strRef>
          </c:tx>
          <c:invertIfNegative val="0"/>
          <c:dLbls>
            <c:dLbl>
              <c:idx val="1"/>
              <c:layout>
                <c:manualLayout>
                  <c:x val="2.4691358024691405E-2"/>
                  <c:y val="-2.8060326608944884E-3"/>
                </c:manualLayout>
              </c:layout>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40-4D1F-931E-8AA31FC09CE2}"/>
                </c:ext>
              </c:extLst>
            </c:dLbl>
            <c:dLbl>
              <c:idx val="2"/>
              <c:layout>
                <c:manualLayout>
                  <c:x val="1.8518518518518542E-2"/>
                  <c:y val="0.115047560044127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40-4D1F-931E-8AA31FC09CE2}"/>
                </c:ext>
              </c:extLst>
            </c:dLbl>
            <c:dLbl>
              <c:idx val="3"/>
              <c:layout>
                <c:manualLayout>
                  <c:x val="1.6975308641975339E-2"/>
                  <c:y val="0.11504733909667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40-4D1F-931E-8AA31FC09CE2}"/>
                </c:ext>
              </c:extLst>
            </c:dLbl>
            <c:dLbl>
              <c:idx val="4"/>
              <c:layout>
                <c:manualLayout>
                  <c:x val="1.6975308641975339E-2"/>
                  <c:y val="0.103823429400549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40-4D1F-931E-8AA31FC09CE2}"/>
                </c:ext>
              </c:extLst>
            </c:dLbl>
            <c:dLbl>
              <c:idx val="5"/>
              <c:layout>
                <c:manualLayout>
                  <c:x val="2.3148148148148147E-2"/>
                  <c:y val="0.126271469740252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40-4D1F-931E-8AA31FC09CE2}"/>
                </c:ext>
              </c:extLst>
            </c:dLbl>
            <c:dLbl>
              <c:idx val="6"/>
              <c:layout>
                <c:manualLayout>
                  <c:x val="3.5493827160493825E-2"/>
                  <c:y val="0.115048222886488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40-4D1F-931E-8AA31FC09CE2}"/>
                </c:ext>
              </c:extLst>
            </c:dLbl>
            <c:dLbl>
              <c:idx val="7"/>
              <c:layout>
                <c:manualLayout>
                  <c:x val="4.1666666666666664E-2"/>
                  <c:y val="0.14030163304472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40-4D1F-931E-8AA31FC09CE2}"/>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03-04</c:v>
                </c:pt>
                <c:pt idx="1">
                  <c:v>04-05</c:v>
                </c:pt>
                <c:pt idx="2">
                  <c:v>05-06</c:v>
                </c:pt>
                <c:pt idx="3">
                  <c:v>06-07</c:v>
                </c:pt>
                <c:pt idx="4">
                  <c:v>07-08</c:v>
                </c:pt>
                <c:pt idx="5">
                  <c:v>08-09</c:v>
                </c:pt>
                <c:pt idx="6">
                  <c:v>09-10</c:v>
                </c:pt>
                <c:pt idx="7">
                  <c:v>12-13'</c:v>
                </c:pt>
              </c:strCache>
            </c:strRef>
          </c:cat>
          <c:val>
            <c:numRef>
              <c:f>Sheet1!$C$2:$C$9</c:f>
              <c:numCache>
                <c:formatCode>General</c:formatCode>
                <c:ptCount val="8"/>
                <c:pt idx="1">
                  <c:v>10</c:v>
                </c:pt>
                <c:pt idx="2">
                  <c:v>-26</c:v>
                </c:pt>
                <c:pt idx="3">
                  <c:v>-27</c:v>
                </c:pt>
                <c:pt idx="4">
                  <c:v>-2</c:v>
                </c:pt>
                <c:pt idx="5">
                  <c:v>-41</c:v>
                </c:pt>
                <c:pt idx="6">
                  <c:v>-24</c:v>
                </c:pt>
                <c:pt idx="7">
                  <c:v>-60</c:v>
                </c:pt>
              </c:numCache>
            </c:numRef>
          </c:val>
          <c:extLst>
            <c:ext xmlns:c16="http://schemas.microsoft.com/office/drawing/2014/chart" uri="{C3380CC4-5D6E-409C-BE32-E72D297353CC}">
              <c16:uniqueId val="{00000009-6440-4D1F-931E-8AA31FC09CE2}"/>
            </c:ext>
          </c:extLst>
        </c:ser>
        <c:dLbls>
          <c:showLegendKey val="0"/>
          <c:showVal val="0"/>
          <c:showCatName val="0"/>
          <c:showSerName val="0"/>
          <c:showPercent val="0"/>
          <c:showBubbleSize val="0"/>
        </c:dLbls>
        <c:gapWidth val="150"/>
        <c:shape val="box"/>
        <c:axId val="130637184"/>
        <c:axId val="130651264"/>
        <c:axId val="0"/>
      </c:bar3DChart>
      <c:catAx>
        <c:axId val="130637184"/>
        <c:scaling>
          <c:orientation val="minMax"/>
        </c:scaling>
        <c:delete val="0"/>
        <c:axPos val="b"/>
        <c:numFmt formatCode="General" sourceLinked="0"/>
        <c:majorTickMark val="out"/>
        <c:minorTickMark val="none"/>
        <c:tickLblPos val="nextTo"/>
        <c:txPr>
          <a:bodyPr/>
          <a:lstStyle/>
          <a:p>
            <a:pPr>
              <a:defRPr b="1">
                <a:solidFill>
                  <a:srgbClr val="FF0000"/>
                </a:solidFill>
              </a:defRPr>
            </a:pPr>
            <a:endParaRPr lang="en-US"/>
          </a:p>
        </c:txPr>
        <c:crossAx val="130651264"/>
        <c:crosses val="autoZero"/>
        <c:auto val="0"/>
        <c:lblAlgn val="ctr"/>
        <c:lblOffset val="100"/>
        <c:noMultiLvlLbl val="0"/>
      </c:catAx>
      <c:valAx>
        <c:axId val="130651264"/>
        <c:scaling>
          <c:orientation val="minMax"/>
        </c:scaling>
        <c:delete val="0"/>
        <c:axPos val="l"/>
        <c:majorGridlines/>
        <c:numFmt formatCode="General" sourceLinked="1"/>
        <c:majorTickMark val="out"/>
        <c:minorTickMark val="none"/>
        <c:tickLblPos val="nextTo"/>
        <c:crossAx val="130637184"/>
        <c:crosses val="autoZero"/>
        <c:crossBetween val="between"/>
      </c:valAx>
    </c:plotArea>
    <c:legend>
      <c:legendPos val="r"/>
      <c:layout>
        <c:manualLayout>
          <c:xMode val="edge"/>
          <c:yMode val="edge"/>
          <c:x val="0.74936339554777875"/>
          <c:y val="0.37195288604878124"/>
          <c:w val="0.16421685136580172"/>
          <c:h val="0.2560942279024375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957845433257"/>
          <c:y val="2.1459227467811193E-2"/>
          <c:w val="0.66510538641686212"/>
          <c:h val="0.87339055793991449"/>
        </c:manualLayout>
      </c:layout>
      <c:barChart>
        <c:barDir val="bar"/>
        <c:grouping val="clustered"/>
        <c:varyColors val="0"/>
        <c:ser>
          <c:idx val="1"/>
          <c:order val="0"/>
          <c:tx>
            <c:strRef>
              <c:f>Sheet1!$A$2</c:f>
              <c:strCache>
                <c:ptCount val="1"/>
                <c:pt idx="0">
                  <c:v>Canada</c:v>
                </c:pt>
              </c:strCache>
            </c:strRef>
          </c:tx>
          <c:spPr>
            <a:solidFill>
              <a:schemeClr val="folHlink"/>
            </a:solidFill>
            <a:ln w="12675">
              <a:solidFill>
                <a:schemeClr val="tx1"/>
              </a:solidFill>
              <a:prstDash val="solid"/>
            </a:ln>
          </c:spPr>
          <c:invertIfNegative val="0"/>
          <c:cat>
            <c:strRef>
              <c:f>Sheet1!$B$1:$N$1</c:f>
              <c:strCache>
                <c:ptCount val="13"/>
                <c:pt idx="0">
                  <c:v>Under age 5</c:v>
                </c:pt>
                <c:pt idx="1">
                  <c:v>Ages 5 to 9</c:v>
                </c:pt>
                <c:pt idx="2">
                  <c:v>Ages 10 to 14</c:v>
                </c:pt>
                <c:pt idx="3">
                  <c:v>Ages 15 to 19</c:v>
                </c:pt>
                <c:pt idx="4">
                  <c:v>Ages 20 to 24</c:v>
                </c:pt>
                <c:pt idx="5">
                  <c:v>Ages 25 to 34</c:v>
                </c:pt>
                <c:pt idx="6">
                  <c:v>Ages 35 to 44</c:v>
                </c:pt>
                <c:pt idx="7">
                  <c:v>Ages 45 to 54</c:v>
                </c:pt>
                <c:pt idx="8">
                  <c:v>Ages 55 to 59</c:v>
                </c:pt>
                <c:pt idx="9">
                  <c:v>Ages 60 to 64</c:v>
                </c:pt>
                <c:pt idx="10">
                  <c:v>Ages 65 to 74</c:v>
                </c:pt>
                <c:pt idx="11">
                  <c:v>Ages 75 to 84</c:v>
                </c:pt>
                <c:pt idx="12">
                  <c:v>Age 85 &amp; older</c:v>
                </c:pt>
              </c:strCache>
            </c:strRef>
          </c:cat>
          <c:val>
            <c:numRef>
              <c:f>Sheet1!$B$2:$N$2</c:f>
              <c:numCache>
                <c:formatCode>0%</c:formatCode>
                <c:ptCount val="13"/>
                <c:pt idx="0">
                  <c:v>0.05</c:v>
                </c:pt>
                <c:pt idx="1">
                  <c:v>0.05</c:v>
                </c:pt>
                <c:pt idx="2">
                  <c:v>6.0000000000000026E-2</c:v>
                </c:pt>
                <c:pt idx="3">
                  <c:v>7.0000000000000021E-2</c:v>
                </c:pt>
                <c:pt idx="4">
                  <c:v>7.0000000000000021E-2</c:v>
                </c:pt>
                <c:pt idx="5">
                  <c:v>0.14000000000000001</c:v>
                </c:pt>
                <c:pt idx="6">
                  <c:v>0.15000000000000008</c:v>
                </c:pt>
                <c:pt idx="7">
                  <c:v>0.16</c:v>
                </c:pt>
                <c:pt idx="8">
                  <c:v>6.0000000000000026E-2</c:v>
                </c:pt>
                <c:pt idx="9">
                  <c:v>0.05</c:v>
                </c:pt>
                <c:pt idx="10">
                  <c:v>7.0000000000000021E-2</c:v>
                </c:pt>
                <c:pt idx="11">
                  <c:v>0.05</c:v>
                </c:pt>
                <c:pt idx="12">
                  <c:v>2.0000000000000011E-2</c:v>
                </c:pt>
              </c:numCache>
            </c:numRef>
          </c:val>
          <c:extLst>
            <c:ext xmlns:c16="http://schemas.microsoft.com/office/drawing/2014/chart" uri="{C3380CC4-5D6E-409C-BE32-E72D297353CC}">
              <c16:uniqueId val="{00000000-2898-4DCD-BCE1-6D1BCA4D48F5}"/>
            </c:ext>
          </c:extLst>
        </c:ser>
        <c:ser>
          <c:idx val="2"/>
          <c:order val="1"/>
          <c:tx>
            <c:strRef>
              <c:f>Sheet1!$A$3</c:f>
              <c:strCache>
                <c:ptCount val="1"/>
                <c:pt idx="0">
                  <c:v>U.S. Census</c:v>
                </c:pt>
              </c:strCache>
            </c:strRef>
          </c:tx>
          <c:spPr>
            <a:solidFill>
              <a:schemeClr val="hlink"/>
            </a:solidFill>
            <a:ln w="12675">
              <a:solidFill>
                <a:schemeClr val="tx1"/>
              </a:solidFill>
              <a:prstDash val="solid"/>
            </a:ln>
          </c:spPr>
          <c:invertIfNegative val="0"/>
          <c:cat>
            <c:strRef>
              <c:f>Sheet1!$B$1:$N$1</c:f>
              <c:strCache>
                <c:ptCount val="13"/>
                <c:pt idx="0">
                  <c:v>Under age 5</c:v>
                </c:pt>
                <c:pt idx="1">
                  <c:v>Ages 5 to 9</c:v>
                </c:pt>
                <c:pt idx="2">
                  <c:v>Ages 10 to 14</c:v>
                </c:pt>
                <c:pt idx="3">
                  <c:v>Ages 15 to 19</c:v>
                </c:pt>
                <c:pt idx="4">
                  <c:v>Ages 20 to 24</c:v>
                </c:pt>
                <c:pt idx="5">
                  <c:v>Ages 25 to 34</c:v>
                </c:pt>
                <c:pt idx="6">
                  <c:v>Ages 35 to 44</c:v>
                </c:pt>
                <c:pt idx="7">
                  <c:v>Ages 45 to 54</c:v>
                </c:pt>
                <c:pt idx="8">
                  <c:v>Ages 55 to 59</c:v>
                </c:pt>
                <c:pt idx="9">
                  <c:v>Ages 60 to 64</c:v>
                </c:pt>
                <c:pt idx="10">
                  <c:v>Ages 65 to 74</c:v>
                </c:pt>
                <c:pt idx="11">
                  <c:v>Ages 75 to 84</c:v>
                </c:pt>
                <c:pt idx="12">
                  <c:v>Age 85 &amp; older</c:v>
                </c:pt>
              </c:strCache>
            </c:strRef>
          </c:cat>
          <c:val>
            <c:numRef>
              <c:f>Sheet1!$B$3:$N$3</c:f>
              <c:numCache>
                <c:formatCode>0%</c:formatCode>
                <c:ptCount val="13"/>
                <c:pt idx="0">
                  <c:v>7.0000000000000021E-2</c:v>
                </c:pt>
                <c:pt idx="1">
                  <c:v>7.0000000000000021E-2</c:v>
                </c:pt>
                <c:pt idx="2">
                  <c:v>7.0000000000000021E-2</c:v>
                </c:pt>
                <c:pt idx="3">
                  <c:v>7.0000000000000021E-2</c:v>
                </c:pt>
                <c:pt idx="4">
                  <c:v>7.0000000000000021E-2</c:v>
                </c:pt>
                <c:pt idx="5">
                  <c:v>0.13</c:v>
                </c:pt>
                <c:pt idx="6">
                  <c:v>0.15000000000000008</c:v>
                </c:pt>
                <c:pt idx="7">
                  <c:v>0.15000000000000008</c:v>
                </c:pt>
                <c:pt idx="8">
                  <c:v>6.0000000000000026E-2</c:v>
                </c:pt>
                <c:pt idx="9">
                  <c:v>4.0000000000000022E-2</c:v>
                </c:pt>
                <c:pt idx="10">
                  <c:v>6.0000000000000026E-2</c:v>
                </c:pt>
                <c:pt idx="11">
                  <c:v>4.0000000000000022E-2</c:v>
                </c:pt>
                <c:pt idx="12">
                  <c:v>2.0000000000000011E-2</c:v>
                </c:pt>
              </c:numCache>
            </c:numRef>
          </c:val>
          <c:extLst>
            <c:ext xmlns:c16="http://schemas.microsoft.com/office/drawing/2014/chart" uri="{C3380CC4-5D6E-409C-BE32-E72D297353CC}">
              <c16:uniqueId val="{00000001-2898-4DCD-BCE1-6D1BCA4D48F5}"/>
            </c:ext>
          </c:extLst>
        </c:ser>
        <c:ser>
          <c:idx val="3"/>
          <c:order val="2"/>
          <c:tx>
            <c:strRef>
              <c:f>Sheet1!$A$4</c:f>
              <c:strCache>
                <c:ptCount val="1"/>
                <c:pt idx="0">
                  <c:v>Adventists</c:v>
                </c:pt>
              </c:strCache>
            </c:strRef>
          </c:tx>
          <c:spPr>
            <a:solidFill>
              <a:srgbClr val="FFFF00"/>
            </a:solidFill>
            <a:ln w="12675">
              <a:solidFill>
                <a:schemeClr val="tx1"/>
              </a:solidFill>
              <a:prstDash val="solid"/>
            </a:ln>
          </c:spPr>
          <c:invertIfNegative val="0"/>
          <c:cat>
            <c:strRef>
              <c:f>Sheet1!$B$1:$N$1</c:f>
              <c:strCache>
                <c:ptCount val="13"/>
                <c:pt idx="0">
                  <c:v>Under age 5</c:v>
                </c:pt>
                <c:pt idx="1">
                  <c:v>Ages 5 to 9</c:v>
                </c:pt>
                <c:pt idx="2">
                  <c:v>Ages 10 to 14</c:v>
                </c:pt>
                <c:pt idx="3">
                  <c:v>Ages 15 to 19</c:v>
                </c:pt>
                <c:pt idx="4">
                  <c:v>Ages 20 to 24</c:v>
                </c:pt>
                <c:pt idx="5">
                  <c:v>Ages 25 to 34</c:v>
                </c:pt>
                <c:pt idx="6">
                  <c:v>Ages 35 to 44</c:v>
                </c:pt>
                <c:pt idx="7">
                  <c:v>Ages 45 to 54</c:v>
                </c:pt>
                <c:pt idx="8">
                  <c:v>Ages 55 to 59</c:v>
                </c:pt>
                <c:pt idx="9">
                  <c:v>Ages 60 to 64</c:v>
                </c:pt>
                <c:pt idx="10">
                  <c:v>Ages 65 to 74</c:v>
                </c:pt>
                <c:pt idx="11">
                  <c:v>Ages 75 to 84</c:v>
                </c:pt>
                <c:pt idx="12">
                  <c:v>Age 85 &amp; older</c:v>
                </c:pt>
              </c:strCache>
            </c:strRef>
          </c:cat>
          <c:val>
            <c:numRef>
              <c:f>Sheet1!$B$4:$N$4</c:f>
              <c:numCache>
                <c:formatCode>0%</c:formatCode>
                <c:ptCount val="13"/>
                <c:pt idx="0">
                  <c:v>3.0000000000000002E-2</c:v>
                </c:pt>
                <c:pt idx="1">
                  <c:v>6.0000000000000026E-2</c:v>
                </c:pt>
                <c:pt idx="2">
                  <c:v>6.0000000000000026E-2</c:v>
                </c:pt>
                <c:pt idx="3">
                  <c:v>8.0000000000000043E-2</c:v>
                </c:pt>
                <c:pt idx="4">
                  <c:v>3.0000000000000002E-2</c:v>
                </c:pt>
                <c:pt idx="5">
                  <c:v>0.05</c:v>
                </c:pt>
                <c:pt idx="6">
                  <c:v>8.0000000000000043E-2</c:v>
                </c:pt>
                <c:pt idx="7">
                  <c:v>0.16</c:v>
                </c:pt>
                <c:pt idx="8">
                  <c:v>7.0000000000000021E-2</c:v>
                </c:pt>
                <c:pt idx="9">
                  <c:v>8.0000000000000043E-2</c:v>
                </c:pt>
                <c:pt idx="10">
                  <c:v>0.13</c:v>
                </c:pt>
                <c:pt idx="11">
                  <c:v>0.12000000000000002</c:v>
                </c:pt>
                <c:pt idx="12">
                  <c:v>0.05</c:v>
                </c:pt>
              </c:numCache>
            </c:numRef>
          </c:val>
          <c:extLst>
            <c:ext xmlns:c16="http://schemas.microsoft.com/office/drawing/2014/chart" uri="{C3380CC4-5D6E-409C-BE32-E72D297353CC}">
              <c16:uniqueId val="{00000002-2898-4DCD-BCE1-6D1BCA4D48F5}"/>
            </c:ext>
          </c:extLst>
        </c:ser>
        <c:dLbls>
          <c:showLegendKey val="0"/>
          <c:showVal val="0"/>
          <c:showCatName val="0"/>
          <c:showSerName val="0"/>
          <c:showPercent val="0"/>
          <c:showBubbleSize val="0"/>
        </c:dLbls>
        <c:gapWidth val="150"/>
        <c:axId val="130790144"/>
        <c:axId val="130791680"/>
      </c:barChart>
      <c:catAx>
        <c:axId val="130790144"/>
        <c:scaling>
          <c:orientation val="minMax"/>
        </c:scaling>
        <c:delete val="0"/>
        <c:axPos val="l"/>
        <c:numFmt formatCode="General" sourceLinked="1"/>
        <c:majorTickMark val="out"/>
        <c:minorTickMark val="none"/>
        <c:tickLblPos val="nextTo"/>
        <c:spPr>
          <a:ln w="3169">
            <a:solidFill>
              <a:schemeClr val="tx1"/>
            </a:solidFill>
            <a:prstDash val="solid"/>
          </a:ln>
        </c:spPr>
        <c:txPr>
          <a:bodyPr rot="0" vert="horz"/>
          <a:lstStyle/>
          <a:p>
            <a:pPr>
              <a:defRPr sz="1198" b="0" i="0" u="none" strike="noStrike" baseline="0">
                <a:solidFill>
                  <a:schemeClr val="tx1"/>
                </a:solidFill>
                <a:latin typeface="Arial"/>
                <a:ea typeface="Arial"/>
                <a:cs typeface="Arial"/>
              </a:defRPr>
            </a:pPr>
            <a:endParaRPr lang="en-US"/>
          </a:p>
        </c:txPr>
        <c:crossAx val="130791680"/>
        <c:crosses val="autoZero"/>
        <c:auto val="1"/>
        <c:lblAlgn val="ctr"/>
        <c:lblOffset val="100"/>
        <c:tickLblSkip val="1"/>
        <c:tickMarkSkip val="1"/>
        <c:noMultiLvlLbl val="0"/>
      </c:catAx>
      <c:valAx>
        <c:axId val="130791680"/>
        <c:scaling>
          <c:orientation val="minMax"/>
        </c:scaling>
        <c:delete val="0"/>
        <c:axPos val="b"/>
        <c:majorGridlines>
          <c:spPr>
            <a:ln w="3169">
              <a:solidFill>
                <a:schemeClr val="tx1"/>
              </a:solidFill>
              <a:prstDash val="solid"/>
            </a:ln>
          </c:spPr>
        </c:majorGridlines>
        <c:numFmt formatCode="0%" sourceLinked="1"/>
        <c:majorTickMark val="out"/>
        <c:minorTickMark val="none"/>
        <c:tickLblPos val="nextTo"/>
        <c:spPr>
          <a:ln w="3169">
            <a:solidFill>
              <a:schemeClr val="tx1"/>
            </a:solidFill>
            <a:prstDash val="solid"/>
          </a:ln>
        </c:spPr>
        <c:txPr>
          <a:bodyPr rot="0" vert="horz"/>
          <a:lstStyle/>
          <a:p>
            <a:pPr>
              <a:defRPr sz="1198" b="1" i="0" u="none" strike="noStrike" baseline="0">
                <a:solidFill>
                  <a:schemeClr val="tx1"/>
                </a:solidFill>
                <a:latin typeface="Arial"/>
                <a:ea typeface="Arial"/>
                <a:cs typeface="Arial"/>
              </a:defRPr>
            </a:pPr>
            <a:endParaRPr lang="en-US"/>
          </a:p>
        </c:txPr>
        <c:crossAx val="130790144"/>
        <c:crosses val="autoZero"/>
        <c:crossBetween val="between"/>
      </c:valAx>
      <c:spPr>
        <a:noFill/>
        <a:ln w="12675">
          <a:solidFill>
            <a:schemeClr val="tx1"/>
          </a:solidFill>
          <a:prstDash val="solid"/>
        </a:ln>
      </c:spPr>
    </c:plotArea>
    <c:legend>
      <c:legendPos val="r"/>
      <c:layout>
        <c:manualLayout>
          <c:xMode val="edge"/>
          <c:yMode val="edge"/>
          <c:x val="0.85480093676815017"/>
          <c:y val="0.37982832618025797"/>
          <c:w val="0.14051522248243575"/>
          <c:h val="0.15665236051502157"/>
        </c:manualLayout>
      </c:layout>
      <c:overlay val="0"/>
      <c:spPr>
        <a:noFill/>
        <a:ln w="3169">
          <a:solidFill>
            <a:schemeClr val="tx1"/>
          </a:solidFill>
          <a:prstDash val="solid"/>
        </a:ln>
      </c:spPr>
      <c:txPr>
        <a:bodyPr/>
        <a:lstStyle/>
        <a:p>
          <a:pPr>
            <a:defRPr sz="1098"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97"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2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6"/>
          <c:dPt>
            <c:idx val="3"/>
            <c:bubble3D val="0"/>
            <c:spPr>
              <a:solidFill>
                <a:schemeClr val="accent3">
                  <a:lumMod val="50000"/>
                </a:schemeClr>
              </a:solidFill>
            </c:spPr>
            <c:extLst>
              <c:ext xmlns:c16="http://schemas.microsoft.com/office/drawing/2014/chart" uri="{C3380CC4-5D6E-409C-BE32-E72D297353CC}">
                <c16:uniqueId val="{00000001-4752-4403-83EF-94E69208B158}"/>
              </c:ext>
            </c:extLst>
          </c:dPt>
          <c:dLbls>
            <c:spPr>
              <a:noFill/>
              <a:ln>
                <a:noFill/>
              </a:ln>
              <a:effectLst/>
            </c:spPr>
            <c:txPr>
              <a:bodyPr/>
              <a:lstStyle/>
              <a:p>
                <a:pPr>
                  <a:defRPr sz="4400" b="1"/>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 less than 25,000 </c:v>
                </c:pt>
                <c:pt idx="1">
                  <c:v>25,000-49,999</c:v>
                </c:pt>
                <c:pt idx="2">
                  <c:v>50,000-74,999</c:v>
                </c:pt>
                <c:pt idx="3">
                  <c:v>more than 75,000</c:v>
                </c:pt>
              </c:strCache>
            </c:strRef>
          </c:cat>
          <c:val>
            <c:numRef>
              <c:f>Sheet1!$B$2:$B$5</c:f>
              <c:numCache>
                <c:formatCode>General</c:formatCode>
                <c:ptCount val="4"/>
                <c:pt idx="0">
                  <c:v>39</c:v>
                </c:pt>
                <c:pt idx="1">
                  <c:v>30</c:v>
                </c:pt>
                <c:pt idx="2">
                  <c:v>16</c:v>
                </c:pt>
                <c:pt idx="3">
                  <c:v>15</c:v>
                </c:pt>
              </c:numCache>
            </c:numRef>
          </c:val>
          <c:extLst>
            <c:ext xmlns:c16="http://schemas.microsoft.com/office/drawing/2014/chart" uri="{C3380CC4-5D6E-409C-BE32-E72D297353CC}">
              <c16:uniqueId val="{00000002-4752-4403-83EF-94E69208B158}"/>
            </c:ext>
          </c:extLst>
        </c:ser>
        <c:dLbls>
          <c:showLegendKey val="0"/>
          <c:showVal val="0"/>
          <c:showCatName val="0"/>
          <c:showSerName val="0"/>
          <c:showPercent val="0"/>
          <c:showBubbleSize val="0"/>
          <c:showLeaderLines val="1"/>
        </c:dLbls>
      </c:pie3DChart>
    </c:plotArea>
    <c:legend>
      <c:legendPos val="r"/>
      <c:overlay val="0"/>
      <c:txPr>
        <a:bodyPr/>
        <a:lstStyle/>
        <a:p>
          <a:pPr>
            <a:defRPr sz="2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5"/>
      <c:rotY val="0"/>
      <c:rAngAx val="0"/>
      <c:perspective val="0"/>
    </c:view3D>
    <c:floor>
      <c:thickness val="0"/>
    </c:floor>
    <c:sideWall>
      <c:thickness val="0"/>
    </c:sideWall>
    <c:backWall>
      <c:thickness val="0"/>
    </c:backWall>
    <c:plotArea>
      <c:layout>
        <c:manualLayout>
          <c:layoutTarget val="inner"/>
          <c:xMode val="edge"/>
          <c:yMode val="edge"/>
          <c:x val="0.3143159301033317"/>
          <c:y val="1.6548964275669067E-4"/>
          <c:w val="0.59836065573769226"/>
          <c:h val="0.98927038626609398"/>
        </c:manualLayout>
      </c:layout>
      <c:pie3DChart>
        <c:varyColors val="1"/>
        <c:ser>
          <c:idx val="0"/>
          <c:order val="0"/>
          <c:tx>
            <c:strRef>
              <c:f>Sheet1!$A$2</c:f>
              <c:strCache>
                <c:ptCount val="1"/>
              </c:strCache>
            </c:strRef>
          </c:tx>
          <c:spPr>
            <a:solidFill>
              <a:schemeClr val="accent1"/>
            </a:solidFill>
            <a:ln w="12666">
              <a:solidFill>
                <a:schemeClr val="tx1"/>
              </a:solidFill>
              <a:prstDash val="solid"/>
            </a:ln>
          </c:spPr>
          <c:dPt>
            <c:idx val="0"/>
            <c:bubble3D val="0"/>
            <c:explosion val="4"/>
            <c:extLst>
              <c:ext xmlns:c16="http://schemas.microsoft.com/office/drawing/2014/chart" uri="{C3380CC4-5D6E-409C-BE32-E72D297353CC}">
                <c16:uniqueId val="{00000000-A048-4193-BFC3-1E7B4E65ACFC}"/>
              </c:ext>
            </c:extLst>
          </c:dPt>
          <c:dPt>
            <c:idx val="1"/>
            <c:bubble3D val="0"/>
            <c:explosion val="2"/>
            <c:spPr>
              <a:solidFill>
                <a:srgbClr val="FFFF00"/>
              </a:solidFill>
              <a:ln w="12666">
                <a:solidFill>
                  <a:schemeClr val="tx1"/>
                </a:solidFill>
                <a:prstDash val="solid"/>
              </a:ln>
            </c:spPr>
            <c:extLst>
              <c:ext xmlns:c16="http://schemas.microsoft.com/office/drawing/2014/chart" uri="{C3380CC4-5D6E-409C-BE32-E72D297353CC}">
                <c16:uniqueId val="{00000002-A048-4193-BFC3-1E7B4E65ACFC}"/>
              </c:ext>
            </c:extLst>
          </c:dPt>
          <c:dLbls>
            <c:dLbl>
              <c:idx val="0"/>
              <c:layout>
                <c:manualLayout>
                  <c:x val="-0.14246365658761379"/>
                  <c:y val="0.14994992674094204"/>
                </c:manualLayout>
              </c:layout>
              <c:numFmt formatCode="0%" sourceLinked="0"/>
              <c:spPr>
                <a:noFill/>
                <a:ln w="25332">
                  <a:noFill/>
                </a:ln>
              </c:spPr>
              <c:txPr>
                <a:bodyPr/>
                <a:lstStyle/>
                <a:p>
                  <a:pPr>
                    <a:defRPr sz="2394" b="1" i="0" u="none" strike="noStrike" baseline="0">
                      <a:solidFill>
                        <a:schemeClr val="tx2"/>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048-4193-BFC3-1E7B4E65ACFC}"/>
                </c:ext>
              </c:extLst>
            </c:dLbl>
            <c:dLbl>
              <c:idx val="1"/>
              <c:layout>
                <c:manualLayout>
                  <c:x val="0.16726076179059021"/>
                  <c:y val="-0.3414170276731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048-4193-BFC3-1E7B4E65ACFC}"/>
                </c:ext>
              </c:extLst>
            </c:dLbl>
            <c:numFmt formatCode="0%" sourceLinked="0"/>
            <c:spPr>
              <a:noFill/>
              <a:ln w="25332">
                <a:noFill/>
              </a:ln>
            </c:spPr>
            <c:txPr>
              <a:bodyPr/>
              <a:lstStyle/>
              <a:p>
                <a:pPr>
                  <a:defRPr sz="2394" b="1" i="0" u="none" strike="noStrike" baseline="0">
                    <a:solidFill>
                      <a:schemeClr val="tx1"/>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Sheet1!$B$1:$C$1</c:f>
              <c:strCache>
                <c:ptCount val="2"/>
                <c:pt idx="0">
                  <c:v>Yes</c:v>
                </c:pt>
                <c:pt idx="1">
                  <c:v>No</c:v>
                </c:pt>
              </c:strCache>
            </c:strRef>
          </c:cat>
          <c:val>
            <c:numRef>
              <c:f>Sheet1!$B$2:$C$2</c:f>
              <c:numCache>
                <c:formatCode>0%</c:formatCode>
                <c:ptCount val="2"/>
                <c:pt idx="0">
                  <c:v>0.26</c:v>
                </c:pt>
                <c:pt idx="1">
                  <c:v>0.74000000000000365</c:v>
                </c:pt>
              </c:numCache>
            </c:numRef>
          </c:val>
          <c:extLst>
            <c:ext xmlns:c16="http://schemas.microsoft.com/office/drawing/2014/chart" uri="{C3380CC4-5D6E-409C-BE32-E72D297353CC}">
              <c16:uniqueId val="{00000003-A048-4193-BFC3-1E7B4E65ACFC}"/>
            </c:ext>
          </c:extLst>
        </c:ser>
        <c:ser>
          <c:idx val="1"/>
          <c:order val="1"/>
          <c:tx>
            <c:strRef>
              <c:f>Sheet1!$A$3</c:f>
              <c:strCache>
                <c:ptCount val="1"/>
              </c:strCache>
            </c:strRef>
          </c:tx>
          <c:spPr>
            <a:solidFill>
              <a:schemeClr val="accent2"/>
            </a:solidFill>
            <a:ln w="12666">
              <a:solidFill>
                <a:schemeClr val="tx1"/>
              </a:solidFill>
              <a:prstDash val="solid"/>
            </a:ln>
          </c:spPr>
          <c:dPt>
            <c:idx val="0"/>
            <c:bubble3D val="0"/>
            <c:spPr>
              <a:solidFill>
                <a:schemeClr val="accent1"/>
              </a:solidFill>
              <a:ln w="12666">
                <a:solidFill>
                  <a:schemeClr val="tx1"/>
                </a:solidFill>
                <a:prstDash val="solid"/>
              </a:ln>
            </c:spPr>
            <c:extLst>
              <c:ext xmlns:c16="http://schemas.microsoft.com/office/drawing/2014/chart" uri="{C3380CC4-5D6E-409C-BE32-E72D297353CC}">
                <c16:uniqueId val="{00000005-A048-4193-BFC3-1E7B4E65ACFC}"/>
              </c:ext>
            </c:extLst>
          </c:dPt>
          <c:dLbls>
            <c:numFmt formatCode="0%" sourceLinked="0"/>
            <c:spPr>
              <a:noFill/>
              <a:ln w="25332">
                <a:noFill/>
              </a:ln>
            </c:spPr>
            <c:txPr>
              <a:bodyPr/>
              <a:lstStyle/>
              <a:p>
                <a:pPr>
                  <a:defRPr sz="1247" b="1" i="0" u="none" strike="noStrike" baseline="0">
                    <a:solidFill>
                      <a:schemeClr val="tx1"/>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Sheet1!$B$1:$C$1</c:f>
              <c:strCache>
                <c:ptCount val="2"/>
                <c:pt idx="0">
                  <c:v>Yes</c:v>
                </c:pt>
                <c:pt idx="1">
                  <c:v>No</c:v>
                </c:pt>
              </c:strCache>
            </c:strRef>
          </c:cat>
          <c:val>
            <c:numRef>
              <c:f>Sheet1!$B$3:$C$3</c:f>
              <c:numCache>
                <c:formatCode>General</c:formatCode>
                <c:ptCount val="2"/>
              </c:numCache>
            </c:numRef>
          </c:val>
          <c:extLst>
            <c:ext xmlns:c16="http://schemas.microsoft.com/office/drawing/2014/chart" uri="{C3380CC4-5D6E-409C-BE32-E72D297353CC}">
              <c16:uniqueId val="{00000006-A048-4193-BFC3-1E7B4E65ACFC}"/>
            </c:ext>
          </c:extLst>
        </c:ser>
        <c:ser>
          <c:idx val="2"/>
          <c:order val="2"/>
          <c:tx>
            <c:strRef>
              <c:f>Sheet1!$A$4</c:f>
              <c:strCache>
                <c:ptCount val="1"/>
              </c:strCache>
            </c:strRef>
          </c:tx>
          <c:spPr>
            <a:solidFill>
              <a:schemeClr val="hlink"/>
            </a:solidFill>
            <a:ln w="12666">
              <a:solidFill>
                <a:schemeClr val="tx1"/>
              </a:solidFill>
              <a:prstDash val="solid"/>
            </a:ln>
          </c:spPr>
          <c:dPt>
            <c:idx val="0"/>
            <c:bubble3D val="0"/>
            <c:spPr>
              <a:solidFill>
                <a:schemeClr val="accent1"/>
              </a:solidFill>
              <a:ln w="12666">
                <a:solidFill>
                  <a:schemeClr val="tx1"/>
                </a:solidFill>
                <a:prstDash val="solid"/>
              </a:ln>
            </c:spPr>
            <c:extLst>
              <c:ext xmlns:c16="http://schemas.microsoft.com/office/drawing/2014/chart" uri="{C3380CC4-5D6E-409C-BE32-E72D297353CC}">
                <c16:uniqueId val="{00000008-A048-4193-BFC3-1E7B4E65ACFC}"/>
              </c:ext>
            </c:extLst>
          </c:dPt>
          <c:dPt>
            <c:idx val="1"/>
            <c:bubble3D val="0"/>
            <c:spPr>
              <a:solidFill>
                <a:schemeClr val="accent2"/>
              </a:solidFill>
              <a:ln w="12666">
                <a:solidFill>
                  <a:schemeClr val="tx1"/>
                </a:solidFill>
                <a:prstDash val="solid"/>
              </a:ln>
            </c:spPr>
            <c:extLst>
              <c:ext xmlns:c16="http://schemas.microsoft.com/office/drawing/2014/chart" uri="{C3380CC4-5D6E-409C-BE32-E72D297353CC}">
                <c16:uniqueId val="{0000000A-A048-4193-BFC3-1E7B4E65ACFC}"/>
              </c:ext>
            </c:extLst>
          </c:dPt>
          <c:dLbls>
            <c:numFmt formatCode="0%" sourceLinked="0"/>
            <c:spPr>
              <a:noFill/>
              <a:ln w="25332">
                <a:noFill/>
              </a:ln>
            </c:spPr>
            <c:txPr>
              <a:bodyPr/>
              <a:lstStyle/>
              <a:p>
                <a:pPr>
                  <a:defRPr sz="1247" b="1" i="0" u="none" strike="noStrike" baseline="0">
                    <a:solidFill>
                      <a:schemeClr val="tx1"/>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Sheet1!$B$1:$C$1</c:f>
              <c:strCache>
                <c:ptCount val="2"/>
                <c:pt idx="0">
                  <c:v>Yes</c:v>
                </c:pt>
                <c:pt idx="1">
                  <c:v>No</c:v>
                </c:pt>
              </c:strCache>
            </c:strRef>
          </c:cat>
          <c:val>
            <c:numRef>
              <c:f>Sheet1!$B$4:$C$4</c:f>
              <c:numCache>
                <c:formatCode>General</c:formatCode>
                <c:ptCount val="2"/>
              </c:numCache>
            </c:numRef>
          </c:val>
          <c:extLst>
            <c:ext xmlns:c16="http://schemas.microsoft.com/office/drawing/2014/chart" uri="{C3380CC4-5D6E-409C-BE32-E72D297353CC}">
              <c16:uniqueId val="{0000000B-A048-4193-BFC3-1E7B4E65ACFC}"/>
            </c:ext>
          </c:extLst>
        </c:ser>
        <c:dLbls>
          <c:showLegendKey val="0"/>
          <c:showVal val="0"/>
          <c:showCatName val="1"/>
          <c:showSerName val="0"/>
          <c:showPercent val="1"/>
          <c:showBubbleSize val="0"/>
          <c:showLeaderLines val="1"/>
        </c:dLbls>
      </c:pie3DChart>
      <c:spPr>
        <a:noFill/>
        <a:ln w="25332">
          <a:noFill/>
        </a:ln>
      </c:spPr>
    </c:plotArea>
    <c:plotVisOnly val="1"/>
    <c:dispBlanksAs val="zero"/>
    <c:showDLblsOverMax val="0"/>
  </c:chart>
  <c:spPr>
    <a:noFill/>
    <a:ln>
      <a:noFill/>
    </a:ln>
  </c:spPr>
  <c:txPr>
    <a:bodyPr/>
    <a:lstStyle/>
    <a:p>
      <a:pPr>
        <a:defRPr sz="1795" b="1" i="0" u="none" strike="noStrike" baseline="0">
          <a:solidFill>
            <a:schemeClr val="tx1"/>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0.74074</cdr:x>
      <cdr:y>0.69028</cdr:y>
    </cdr:from>
    <cdr:to>
      <cdr:x>0.98148</cdr:x>
      <cdr:y>0.9765</cdr:y>
    </cdr:to>
    <cdr:sp macro="" textlink="">
      <cdr:nvSpPr>
        <cdr:cNvPr id="2" name="TextBox 1"/>
        <cdr:cNvSpPr txBox="1"/>
      </cdr:nvSpPr>
      <cdr:spPr>
        <a:xfrm xmlns:a="http://schemas.openxmlformats.org/drawingml/2006/main">
          <a:off x="6096000" y="3124182"/>
          <a:ext cx="1981189" cy="1295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t>-</a:t>
          </a:r>
          <a:r>
            <a:rPr lang="en-US" sz="2400" b="1" dirty="0"/>
            <a:t>19.2% (-170) in 10 years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B9AD59D5-B748-49E3-A647-0E953CF19894}" type="datetimeFigureOut">
              <a:rPr lang="en-US" smtClean="0"/>
              <a:t>6/13/2019</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01904329-DBDB-49C0-B80E-9DE37A2C862A}" type="slidenum">
              <a:rPr lang="en-US" smtClean="0"/>
              <a:t>‹#›</a:t>
            </a:fld>
            <a:endParaRPr lang="en-US"/>
          </a:p>
        </p:txBody>
      </p:sp>
    </p:spTree>
    <p:extLst>
      <p:ext uri="{BB962C8B-B14F-4D97-AF65-F5344CB8AC3E}">
        <p14:creationId xmlns:p14="http://schemas.microsoft.com/office/powerpoint/2010/main" val="305074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dan.jackson@nad.adventist.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here to day to share with you about Adventist Education. Some things I will say maybe shocking, others  just a reminder of your reality. I will tell you that I believe it is time for us to be honest with each other and not sugar coat the issues. So, with your permission, I am going to be brutally honest and tell you my thoughts. If this upsets you, Dan Jackson’s email is </a:t>
            </a:r>
            <a:r>
              <a:rPr lang="en-US" dirty="0">
                <a:hlinkClick r:id="rId3"/>
              </a:rPr>
              <a:t>dan.jackson@nad.adventist.org</a:t>
            </a:r>
            <a:r>
              <a:rPr lang="en-US" dirty="0"/>
              <a:t>. </a:t>
            </a:r>
          </a:p>
          <a:p>
            <a:endParaRPr lang="en-US" dirty="0"/>
          </a:p>
          <a:p>
            <a:r>
              <a:rPr lang="en-US" dirty="0"/>
              <a:t>We have the opportunity to have the best and most efficient private school system in the world. But we do not. We continue to fight about the role of ECEC in our schools and churches, we allow local church boards to be arbitrary and less than professional with teachers and principals. Our higher educational system is not a system at all, even religion classes from one college with not transfer to another college or university. All of us, and I include my office at times, allow mediocrity instead of demanding the best. Adventist education has no business being anything but excellent. </a:t>
            </a:r>
          </a:p>
          <a:p>
            <a:endParaRPr lang="en-US" dirty="0"/>
          </a:p>
          <a:p>
            <a:r>
              <a:rPr lang="en-US" dirty="0"/>
              <a:t>Our structure militates against quality, yet, I will tell you that every single day in almost 900 classrooms around this division, children hear about Jesus and lives are changed, academy students begin a journey towards a career, and college students openly declare their </a:t>
            </a:r>
            <a:r>
              <a:rPr lang="en-US" dirty="0" err="1"/>
              <a:t>allegience</a:t>
            </a:r>
            <a:r>
              <a:rPr lang="en-US" dirty="0"/>
              <a:t> to serve Christ in their communities. </a:t>
            </a:r>
          </a:p>
          <a:p>
            <a:endParaRPr lang="en-US" dirty="0"/>
          </a:p>
          <a:p>
            <a:r>
              <a:rPr lang="en-US" dirty="0"/>
              <a:t>It is difficult to operate a private school today, yet we do in small towns and large metro areas. My question is </a:t>
            </a:r>
            <a:r>
              <a:rPr lang="en-US" dirty="0" err="1"/>
              <a:t>is</a:t>
            </a:r>
            <a:r>
              <a:rPr lang="en-US" dirty="0"/>
              <a:t> Adventist education still a church </a:t>
            </a:r>
            <a:r>
              <a:rPr lang="en-US" dirty="0" err="1"/>
              <a:t>imparative</a:t>
            </a:r>
            <a:r>
              <a:rPr lang="en-US" dirty="0"/>
              <a:t>?</a:t>
            </a:r>
          </a:p>
        </p:txBody>
      </p:sp>
      <p:sp>
        <p:nvSpPr>
          <p:cNvPr id="4" name="Slide Number Placeholder 3"/>
          <p:cNvSpPr>
            <a:spLocks noGrp="1"/>
          </p:cNvSpPr>
          <p:nvPr>
            <p:ph type="sldNum" sz="quarter" idx="10"/>
          </p:nvPr>
        </p:nvSpPr>
        <p:spPr/>
        <p:txBody>
          <a:bodyPr/>
          <a:lstStyle/>
          <a:p>
            <a:fld id="{01904329-DBDB-49C0-B80E-9DE37A2C862A}" type="slidenum">
              <a:rPr lang="en-US" smtClean="0"/>
              <a:t>1</a:t>
            </a:fld>
            <a:endParaRPr lang="en-US"/>
          </a:p>
        </p:txBody>
      </p:sp>
    </p:spTree>
    <p:extLst>
      <p:ext uri="{BB962C8B-B14F-4D97-AF65-F5344CB8AC3E}">
        <p14:creationId xmlns:p14="http://schemas.microsoft.com/office/powerpoint/2010/main" val="395834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the average goes down, as well as the slope of the line</a:t>
            </a:r>
          </a:p>
        </p:txBody>
      </p:sp>
      <p:sp>
        <p:nvSpPr>
          <p:cNvPr id="4" name="Slide Number Placeholder 3"/>
          <p:cNvSpPr>
            <a:spLocks noGrp="1"/>
          </p:cNvSpPr>
          <p:nvPr>
            <p:ph type="sldNum" sz="quarter" idx="10"/>
          </p:nvPr>
        </p:nvSpPr>
        <p:spPr/>
        <p:txBody>
          <a:bodyPr/>
          <a:lstStyle/>
          <a:p>
            <a:fld id="{01904329-DBDB-49C0-B80E-9DE37A2C862A}" type="slidenum">
              <a:rPr lang="en-US" smtClean="0"/>
              <a:t>10</a:t>
            </a:fld>
            <a:endParaRPr lang="en-US"/>
          </a:p>
        </p:txBody>
      </p:sp>
    </p:spTree>
    <p:extLst>
      <p:ext uri="{BB962C8B-B14F-4D97-AF65-F5344CB8AC3E}">
        <p14:creationId xmlns:p14="http://schemas.microsoft.com/office/powerpoint/2010/main" val="111471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why there is a drop between 8</a:t>
            </a:r>
            <a:r>
              <a:rPr lang="en-US" baseline="30000" dirty="0"/>
              <a:t>th</a:t>
            </a:r>
            <a:r>
              <a:rPr lang="en-US" dirty="0"/>
              <a:t> and 9</a:t>
            </a:r>
            <a:r>
              <a:rPr lang="en-US" baseline="30000" dirty="0"/>
              <a:t>th</a:t>
            </a:r>
            <a:r>
              <a:rPr lang="en-US" dirty="0"/>
              <a:t>. 70% of our homes do not have a day school nearby and boarding is no longer the answer for some families. Larger percentage of non-Adventists and they do not go to boarding schools or sometimes the academy.</a:t>
            </a:r>
          </a:p>
        </p:txBody>
      </p:sp>
      <p:sp>
        <p:nvSpPr>
          <p:cNvPr id="4" name="Slide Number Placeholder 3"/>
          <p:cNvSpPr>
            <a:spLocks noGrp="1"/>
          </p:cNvSpPr>
          <p:nvPr>
            <p:ph type="sldNum" sz="quarter" idx="10"/>
          </p:nvPr>
        </p:nvSpPr>
        <p:spPr/>
        <p:txBody>
          <a:bodyPr/>
          <a:lstStyle/>
          <a:p>
            <a:fld id="{01904329-DBDB-49C0-B80E-9DE37A2C862A}" type="slidenum">
              <a:rPr lang="en-US" smtClean="0"/>
              <a:t>11</a:t>
            </a:fld>
            <a:endParaRPr lang="en-US"/>
          </a:p>
        </p:txBody>
      </p:sp>
    </p:spTree>
    <p:extLst>
      <p:ext uri="{BB962C8B-B14F-4D97-AF65-F5344CB8AC3E}">
        <p14:creationId xmlns:p14="http://schemas.microsoft.com/office/powerpoint/2010/main" val="391910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Mostly small schools</a:t>
            </a:r>
          </a:p>
        </p:txBody>
      </p:sp>
      <p:sp>
        <p:nvSpPr>
          <p:cNvPr id="4" name="Slide Number Placeholder 3"/>
          <p:cNvSpPr>
            <a:spLocks noGrp="1"/>
          </p:cNvSpPr>
          <p:nvPr>
            <p:ph type="sldNum" sz="quarter" idx="10"/>
          </p:nvPr>
        </p:nvSpPr>
        <p:spPr/>
        <p:txBody>
          <a:bodyPr/>
          <a:lstStyle/>
          <a:p>
            <a:fld id="{01904329-DBDB-49C0-B80E-9DE37A2C862A}" type="slidenum">
              <a:rPr lang="en-US" smtClean="0"/>
              <a:t>12</a:t>
            </a:fld>
            <a:endParaRPr lang="en-US"/>
          </a:p>
        </p:txBody>
      </p:sp>
    </p:spTree>
    <p:extLst>
      <p:ext uri="{BB962C8B-B14F-4D97-AF65-F5344CB8AC3E}">
        <p14:creationId xmlns:p14="http://schemas.microsoft.com/office/powerpoint/2010/main" val="2776611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04329-DBDB-49C0-B80E-9DE37A2C862A}" type="slidenum">
              <a:rPr lang="en-US" smtClean="0"/>
              <a:t>13</a:t>
            </a:fld>
            <a:endParaRPr lang="en-US"/>
          </a:p>
        </p:txBody>
      </p:sp>
    </p:spTree>
    <p:extLst>
      <p:ext uri="{BB962C8B-B14F-4D97-AF65-F5344CB8AC3E}">
        <p14:creationId xmlns:p14="http://schemas.microsoft.com/office/powerpoint/2010/main" val="850304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make less than 25K</a:t>
            </a:r>
          </a:p>
          <a:p>
            <a:r>
              <a:rPr lang="en-US" dirty="0"/>
              <a:t>Only 31% make more than 50K</a:t>
            </a:r>
          </a:p>
        </p:txBody>
      </p:sp>
      <p:sp>
        <p:nvSpPr>
          <p:cNvPr id="4" name="Slide Number Placeholder 3"/>
          <p:cNvSpPr>
            <a:spLocks noGrp="1"/>
          </p:cNvSpPr>
          <p:nvPr>
            <p:ph type="sldNum" sz="quarter" idx="10"/>
          </p:nvPr>
        </p:nvSpPr>
        <p:spPr/>
        <p:txBody>
          <a:bodyPr/>
          <a:lstStyle/>
          <a:p>
            <a:fld id="{01904329-DBDB-49C0-B80E-9DE37A2C862A}" type="slidenum">
              <a:rPr lang="en-US" smtClean="0"/>
              <a:t>14</a:t>
            </a:fld>
            <a:endParaRPr lang="en-US"/>
          </a:p>
        </p:txBody>
      </p:sp>
    </p:spTree>
    <p:extLst>
      <p:ext uri="{BB962C8B-B14F-4D97-AF65-F5344CB8AC3E}">
        <p14:creationId xmlns:p14="http://schemas.microsoft.com/office/powerpoint/2010/main" val="3329464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04329-DBDB-49C0-B80E-9DE37A2C862A}" type="slidenum">
              <a:rPr lang="en-US" smtClean="0"/>
              <a:t>15</a:t>
            </a:fld>
            <a:endParaRPr lang="en-US"/>
          </a:p>
        </p:txBody>
      </p:sp>
    </p:spTree>
    <p:extLst>
      <p:ext uri="{BB962C8B-B14F-4D97-AF65-F5344CB8AC3E}">
        <p14:creationId xmlns:p14="http://schemas.microsoft.com/office/powerpoint/2010/main" val="205089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still make Adventist education a very high priority for funding</a:t>
            </a:r>
          </a:p>
        </p:txBody>
      </p:sp>
      <p:sp>
        <p:nvSpPr>
          <p:cNvPr id="4" name="Slide Number Placeholder 3"/>
          <p:cNvSpPr>
            <a:spLocks noGrp="1"/>
          </p:cNvSpPr>
          <p:nvPr>
            <p:ph type="sldNum" sz="quarter" idx="10"/>
          </p:nvPr>
        </p:nvSpPr>
        <p:spPr/>
        <p:txBody>
          <a:bodyPr/>
          <a:lstStyle/>
          <a:p>
            <a:fld id="{01904329-DBDB-49C0-B80E-9DE37A2C862A}" type="slidenum">
              <a:rPr lang="en-US" smtClean="0"/>
              <a:t>16</a:t>
            </a:fld>
            <a:endParaRPr lang="en-US"/>
          </a:p>
        </p:txBody>
      </p:sp>
    </p:spTree>
    <p:extLst>
      <p:ext uri="{BB962C8B-B14F-4D97-AF65-F5344CB8AC3E}">
        <p14:creationId xmlns:p14="http://schemas.microsoft.com/office/powerpoint/2010/main" val="4035738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04329-DBDB-49C0-B80E-9DE37A2C862A}" type="slidenum">
              <a:rPr lang="en-US" smtClean="0"/>
              <a:t>17</a:t>
            </a:fld>
            <a:endParaRPr lang="en-US"/>
          </a:p>
        </p:txBody>
      </p:sp>
    </p:spTree>
    <p:extLst>
      <p:ext uri="{BB962C8B-B14F-4D97-AF65-F5344CB8AC3E}">
        <p14:creationId xmlns:p14="http://schemas.microsoft.com/office/powerpoint/2010/main" val="1898059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04329-DBDB-49C0-B80E-9DE37A2C862A}" type="slidenum">
              <a:rPr lang="en-US" smtClean="0"/>
              <a:t>18</a:t>
            </a:fld>
            <a:endParaRPr lang="en-US"/>
          </a:p>
        </p:txBody>
      </p:sp>
    </p:spTree>
    <p:extLst>
      <p:ext uri="{BB962C8B-B14F-4D97-AF65-F5344CB8AC3E}">
        <p14:creationId xmlns:p14="http://schemas.microsoft.com/office/powerpoint/2010/main" val="100721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04329-DBDB-49C0-B80E-9DE37A2C862A}" type="slidenum">
              <a:rPr lang="en-US" smtClean="0"/>
              <a:t>2</a:t>
            </a:fld>
            <a:endParaRPr lang="en-US"/>
          </a:p>
        </p:txBody>
      </p:sp>
    </p:spTree>
    <p:extLst>
      <p:ext uri="{BB962C8B-B14F-4D97-AF65-F5344CB8AC3E}">
        <p14:creationId xmlns:p14="http://schemas.microsoft.com/office/powerpoint/2010/main" val="53948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often given reason for parents to send their children to other schools is quality, Not the real issue. Yes, we have some schools, and some issues that need some attention, but overall we have quality education. </a:t>
            </a:r>
          </a:p>
        </p:txBody>
      </p:sp>
      <p:sp>
        <p:nvSpPr>
          <p:cNvPr id="4" name="Slide Number Placeholder 3"/>
          <p:cNvSpPr>
            <a:spLocks noGrp="1"/>
          </p:cNvSpPr>
          <p:nvPr>
            <p:ph type="sldNum" sz="quarter" idx="10"/>
          </p:nvPr>
        </p:nvSpPr>
        <p:spPr/>
        <p:txBody>
          <a:bodyPr/>
          <a:lstStyle/>
          <a:p>
            <a:fld id="{01904329-DBDB-49C0-B80E-9DE37A2C862A}" type="slidenum">
              <a:rPr lang="en-US" smtClean="0"/>
              <a:t>3</a:t>
            </a:fld>
            <a:endParaRPr lang="en-US"/>
          </a:p>
        </p:txBody>
      </p:sp>
    </p:spTree>
    <p:extLst>
      <p:ext uri="{BB962C8B-B14F-4D97-AF65-F5344CB8AC3E}">
        <p14:creationId xmlns:p14="http://schemas.microsoft.com/office/powerpoint/2010/main" val="90318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04329-DBDB-49C0-B80E-9DE37A2C862A}" type="slidenum">
              <a:rPr lang="en-US" smtClean="0"/>
              <a:t>4</a:t>
            </a:fld>
            <a:endParaRPr lang="en-US"/>
          </a:p>
        </p:txBody>
      </p:sp>
    </p:spTree>
    <p:extLst>
      <p:ext uri="{BB962C8B-B14F-4D97-AF65-F5344CB8AC3E}">
        <p14:creationId xmlns:p14="http://schemas.microsoft.com/office/powerpoint/2010/main" val="229461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Lutherans – 8%, Catholics 11%</a:t>
            </a:r>
          </a:p>
          <a:p>
            <a:pPr marL="171450" indent="-171450">
              <a:buFont typeface="Arial" panose="020B0604020202020204" pitchFamily="34" charset="0"/>
              <a:buChar char="•"/>
            </a:pPr>
            <a:r>
              <a:rPr lang="en-US" dirty="0"/>
              <a:t>Catholics have more schools but they are all dioceses based, with no interaction between them. We are connected with curriculum, pay scales, policies, accreditation, etc.</a:t>
            </a:r>
          </a:p>
          <a:p>
            <a:pPr marL="171450" indent="-171450">
              <a:buFont typeface="Arial" panose="020B0604020202020204" pitchFamily="34" charset="0"/>
              <a:buChar char="•"/>
            </a:pPr>
            <a:r>
              <a:rPr lang="en-US" dirty="0"/>
              <a:t> We have written most of the tech policy and guidelines for NCPSA and thus all private schools in the US</a:t>
            </a:r>
          </a:p>
          <a:p>
            <a:pPr marL="171450" indent="-171450">
              <a:buFont typeface="Arial" panose="020B0604020202020204" pitchFamily="34" charset="0"/>
              <a:buChar char="•"/>
            </a:pPr>
            <a:r>
              <a:rPr lang="en-US" dirty="0"/>
              <a:t>About 30% what about the other 70% do we owe them something</a:t>
            </a:r>
          </a:p>
          <a:p>
            <a:pPr marL="171450" indent="-171450">
              <a:buFont typeface="Arial" panose="020B0604020202020204" pitchFamily="34" charset="0"/>
              <a:buChar char="•"/>
            </a:pPr>
            <a:r>
              <a:rPr lang="en-US" dirty="0"/>
              <a:t>Science textbooks</a:t>
            </a:r>
          </a:p>
        </p:txBody>
      </p:sp>
      <p:sp>
        <p:nvSpPr>
          <p:cNvPr id="4" name="Slide Number Placeholder 3"/>
          <p:cNvSpPr>
            <a:spLocks noGrp="1"/>
          </p:cNvSpPr>
          <p:nvPr>
            <p:ph type="sldNum" sz="quarter" idx="10"/>
          </p:nvPr>
        </p:nvSpPr>
        <p:spPr/>
        <p:txBody>
          <a:bodyPr/>
          <a:lstStyle/>
          <a:p>
            <a:fld id="{01904329-DBDB-49C0-B80E-9DE37A2C862A}" type="slidenum">
              <a:rPr lang="en-US" smtClean="0"/>
              <a:t>5</a:t>
            </a:fld>
            <a:endParaRPr lang="en-US"/>
          </a:p>
        </p:txBody>
      </p:sp>
    </p:spTree>
    <p:extLst>
      <p:ext uri="{BB962C8B-B14F-4D97-AF65-F5344CB8AC3E}">
        <p14:creationId xmlns:p14="http://schemas.microsoft.com/office/powerpoint/2010/main" val="281876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Rounded education</a:t>
            </a:r>
          </a:p>
          <a:p>
            <a:pPr marL="171450" indent="-171450">
              <a:buFont typeface="Arial" panose="020B0604020202020204" pitchFamily="34" charset="0"/>
              <a:buChar char="•"/>
            </a:pPr>
            <a:r>
              <a:rPr lang="en-US" dirty="0"/>
              <a:t>Academics? Safe environment? Best sports program? So our children will know Jesus? No – to know Jesus within the context of the Adventist message. Baptists want their children to know Jesus, will be Baptist. </a:t>
            </a:r>
          </a:p>
        </p:txBody>
      </p:sp>
      <p:sp>
        <p:nvSpPr>
          <p:cNvPr id="4" name="Slide Number Placeholder 3"/>
          <p:cNvSpPr>
            <a:spLocks noGrp="1"/>
          </p:cNvSpPr>
          <p:nvPr>
            <p:ph type="sldNum" sz="quarter" idx="10"/>
          </p:nvPr>
        </p:nvSpPr>
        <p:spPr/>
        <p:txBody>
          <a:bodyPr/>
          <a:lstStyle/>
          <a:p>
            <a:fld id="{01904329-DBDB-49C0-B80E-9DE37A2C862A}" type="slidenum">
              <a:rPr lang="en-US" smtClean="0"/>
              <a:t>6</a:t>
            </a:fld>
            <a:endParaRPr lang="en-US"/>
          </a:p>
        </p:txBody>
      </p:sp>
    </p:spTree>
    <p:extLst>
      <p:ext uri="{BB962C8B-B14F-4D97-AF65-F5344CB8AC3E}">
        <p14:creationId xmlns:p14="http://schemas.microsoft.com/office/powerpoint/2010/main" val="39772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belief is that 1/3 of the baptisms in the NAD are from Adventist education, pathfinders and youth camps. I do not know how to separate them, we are working together in Transformational evangelism for the salvation of our kids.</a:t>
            </a:r>
          </a:p>
        </p:txBody>
      </p:sp>
      <p:sp>
        <p:nvSpPr>
          <p:cNvPr id="4" name="Slide Number Placeholder 3"/>
          <p:cNvSpPr>
            <a:spLocks noGrp="1"/>
          </p:cNvSpPr>
          <p:nvPr>
            <p:ph type="sldNum" sz="quarter" idx="10"/>
          </p:nvPr>
        </p:nvSpPr>
        <p:spPr/>
        <p:txBody>
          <a:bodyPr/>
          <a:lstStyle/>
          <a:p>
            <a:fld id="{01904329-DBDB-49C0-B80E-9DE37A2C862A}" type="slidenum">
              <a:rPr lang="en-US" smtClean="0"/>
              <a:t>7</a:t>
            </a:fld>
            <a:endParaRPr lang="en-US"/>
          </a:p>
        </p:txBody>
      </p:sp>
    </p:spTree>
    <p:extLst>
      <p:ext uri="{BB962C8B-B14F-4D97-AF65-F5344CB8AC3E}">
        <p14:creationId xmlns:p14="http://schemas.microsoft.com/office/powerpoint/2010/main" val="8104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04329-DBDB-49C0-B80E-9DE37A2C862A}" type="slidenum">
              <a:rPr lang="en-US" smtClean="0"/>
              <a:t>8</a:t>
            </a:fld>
            <a:endParaRPr lang="en-US"/>
          </a:p>
        </p:txBody>
      </p:sp>
    </p:spTree>
    <p:extLst>
      <p:ext uri="{BB962C8B-B14F-4D97-AF65-F5344CB8AC3E}">
        <p14:creationId xmlns:p14="http://schemas.microsoft.com/office/powerpoint/2010/main" val="292211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Highest in 1976 76K students, now 51,000</a:t>
            </a:r>
          </a:p>
        </p:txBody>
      </p:sp>
      <p:sp>
        <p:nvSpPr>
          <p:cNvPr id="4" name="Slide Number Placeholder 3"/>
          <p:cNvSpPr>
            <a:spLocks noGrp="1"/>
          </p:cNvSpPr>
          <p:nvPr>
            <p:ph type="sldNum" sz="quarter" idx="10"/>
          </p:nvPr>
        </p:nvSpPr>
        <p:spPr/>
        <p:txBody>
          <a:bodyPr/>
          <a:lstStyle/>
          <a:p>
            <a:fld id="{01904329-DBDB-49C0-B80E-9DE37A2C862A}" type="slidenum">
              <a:rPr lang="en-US" smtClean="0"/>
              <a:t>9</a:t>
            </a:fld>
            <a:endParaRPr lang="en-US"/>
          </a:p>
        </p:txBody>
      </p:sp>
    </p:spTree>
    <p:extLst>
      <p:ext uri="{BB962C8B-B14F-4D97-AF65-F5344CB8AC3E}">
        <p14:creationId xmlns:p14="http://schemas.microsoft.com/office/powerpoint/2010/main" val="188994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44933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369801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70806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403527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45380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370681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14304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429100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306480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6540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34470-4524-41C1-8E88-F2AA48C1A5DE}"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079567-A490-4CDB-907A-BE9CD50EB089}" type="slidenum">
              <a:rPr lang="en-US" smtClean="0"/>
              <a:t>‹#›</a:t>
            </a:fld>
            <a:endParaRPr lang="en-US" dirty="0"/>
          </a:p>
        </p:txBody>
      </p:sp>
    </p:spTree>
    <p:extLst>
      <p:ext uri="{BB962C8B-B14F-4D97-AF65-F5344CB8AC3E}">
        <p14:creationId xmlns:p14="http://schemas.microsoft.com/office/powerpoint/2010/main" val="262873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34470-4524-41C1-8E88-F2AA48C1A5DE}" type="datetimeFigureOut">
              <a:rPr lang="en-US" smtClean="0"/>
              <a:t>6/13/2019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79567-A490-4CDB-907A-BE9CD50EB089}" type="slidenum">
              <a:rPr lang="en-US" smtClean="0"/>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14" cstate="print">
            <a:extLst>
              <a:ext uri="{BEBA8EAE-BF5A-486C-A8C5-ECC9F3942E4B}">
                <a14:imgProps xmlns:a14="http://schemas.microsoft.com/office/drawing/2010/main">
                  <a14:imgLayer r:embed="rId15">
                    <a14:imgEffect>
                      <a14:artisticMarker/>
                    </a14:imgEffect>
                    <a14:imgEffect>
                      <a14:brightnessContrast bright="-20000" contrast="-24000"/>
                    </a14:imgEffect>
                  </a14:imgLayer>
                </a14:imgProps>
              </a:ext>
              <a:ext uri="{28A0092B-C50C-407E-A947-70E740481C1C}">
                <a14:useLocalDpi xmlns:a14="http://schemas.microsoft.com/office/drawing/2010/main" val="0"/>
              </a:ext>
            </a:extLst>
          </a:blip>
          <a:stretch>
            <a:fillRect/>
          </a:stretch>
        </p:blipFill>
        <p:spPr>
          <a:xfrm>
            <a:off x="8077200" y="5688058"/>
            <a:ext cx="810770" cy="667513"/>
          </a:xfrm>
          <a:prstGeom prst="rect">
            <a:avLst/>
          </a:prstGeom>
        </p:spPr>
      </p:pic>
      <p:sp>
        <p:nvSpPr>
          <p:cNvPr id="10" name="TextBox 9"/>
          <p:cNvSpPr txBox="1"/>
          <p:nvPr userDrawn="1"/>
        </p:nvSpPr>
        <p:spPr>
          <a:xfrm>
            <a:off x="4592392" y="6400494"/>
            <a:ext cx="4343400" cy="369332"/>
          </a:xfrm>
          <a:prstGeom prst="rect">
            <a:avLst/>
          </a:prstGeom>
          <a:noFill/>
        </p:spPr>
        <p:txBody>
          <a:bodyPr wrap="square" rtlCol="0">
            <a:spAutoFit/>
          </a:bodyPr>
          <a:lstStyle/>
          <a:p>
            <a:r>
              <a:rPr lang="en-US" i="0" dirty="0">
                <a:solidFill>
                  <a:schemeClr val="bg1">
                    <a:lumMod val="85000"/>
                  </a:schemeClr>
                </a:solidFill>
                <a:effectLst>
                  <a:outerShdw blurRad="38100" dist="38100" dir="2700000" algn="tl">
                    <a:srgbClr val="000000">
                      <a:alpha val="43137"/>
                    </a:srgbClr>
                  </a:outerShdw>
                </a:effectLst>
              </a:rPr>
              <a:t>North American Division Office of</a:t>
            </a:r>
            <a:r>
              <a:rPr lang="en-US" i="0" baseline="0" dirty="0">
                <a:solidFill>
                  <a:schemeClr val="bg1">
                    <a:lumMod val="85000"/>
                  </a:schemeClr>
                </a:solidFill>
                <a:effectLst>
                  <a:outerShdw blurRad="38100" dist="38100" dir="2700000" algn="tl">
                    <a:srgbClr val="000000">
                      <a:alpha val="43137"/>
                    </a:srgbClr>
                  </a:outerShdw>
                </a:effectLst>
              </a:rPr>
              <a:t> Education</a:t>
            </a:r>
            <a:endParaRPr lang="en-US" i="0"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225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82" y="2590800"/>
            <a:ext cx="9329082" cy="5702401"/>
          </a:xfrm>
          <a:prstGeom prst="rect">
            <a:avLst/>
          </a:prstGeom>
        </p:spPr>
      </p:pic>
      <p:sp>
        <p:nvSpPr>
          <p:cNvPr id="4" name="Title 3"/>
          <p:cNvSpPr>
            <a:spLocks noGrp="1"/>
          </p:cNvSpPr>
          <p:nvPr>
            <p:ph type="ctrTitle"/>
          </p:nvPr>
        </p:nvSpPr>
        <p:spPr>
          <a:xfrm>
            <a:off x="685800" y="990600"/>
            <a:ext cx="7772400" cy="1470025"/>
          </a:xfrm>
        </p:spPr>
        <p:txBody>
          <a:bodyPr>
            <a:normAutofit fontScale="90000"/>
          </a:bodyPr>
          <a:lstStyle/>
          <a:p>
            <a:r>
              <a:rPr lang="en-US" sz="7300" b="1" dirty="0">
                <a:effectLst>
                  <a:outerShdw blurRad="38100" dist="38100" dir="2700000" algn="tl">
                    <a:srgbClr val="000000">
                      <a:alpha val="43137"/>
                    </a:srgbClr>
                  </a:outerShdw>
                </a:effectLst>
                <a:latin typeface="Adobe Hebrew" pitchFamily="18" charset="-79"/>
                <a:cs typeface="Adobe Hebrew" pitchFamily="18" charset="-79"/>
              </a:rPr>
              <a:t>Adventist Education:</a:t>
            </a:r>
            <a:br>
              <a:rPr lang="en-US" dirty="0">
                <a:effectLst>
                  <a:outerShdw blurRad="38100" dist="38100" dir="2700000" algn="tl">
                    <a:srgbClr val="000000">
                      <a:alpha val="43137"/>
                    </a:srgbClr>
                  </a:outerShdw>
                </a:effectLst>
                <a:latin typeface="Adobe Hebrew" pitchFamily="18" charset="-79"/>
                <a:cs typeface="Adobe Hebrew" pitchFamily="18" charset="-79"/>
              </a:rPr>
            </a:br>
            <a:r>
              <a:rPr lang="en-US" dirty="0">
                <a:effectLst>
                  <a:outerShdw blurRad="38100" dist="38100" dir="2700000" algn="tl">
                    <a:srgbClr val="000000">
                      <a:alpha val="43137"/>
                    </a:srgbClr>
                  </a:outerShdw>
                </a:effectLst>
                <a:latin typeface="Adobe Hebrew" pitchFamily="18" charset="-79"/>
                <a:cs typeface="Adobe Hebrew" pitchFamily="18" charset="-79"/>
              </a:rPr>
              <a:t>                     </a:t>
            </a:r>
            <a:r>
              <a:rPr lang="en-US" dirty="0">
                <a:solidFill>
                  <a:schemeClr val="bg1"/>
                </a:solidFill>
                <a:effectLst>
                  <a:outerShdw blurRad="38100" dist="38100" dir="2700000" algn="tl">
                    <a:srgbClr val="000000">
                      <a:alpha val="43137"/>
                    </a:srgbClr>
                  </a:outerShdw>
                </a:effectLst>
                <a:latin typeface="+mn-lt"/>
                <a:cs typeface="Adobe Hebrew" pitchFamily="18" charset="-79"/>
              </a:rPr>
              <a:t>A</a:t>
            </a:r>
            <a:r>
              <a:rPr lang="en-US" dirty="0">
                <a:effectLst>
                  <a:outerShdw blurRad="38100" dist="38100" dir="2700000" algn="tl">
                    <a:srgbClr val="000000">
                      <a:alpha val="43137"/>
                    </a:srgbClr>
                  </a:outerShdw>
                </a:effectLst>
                <a:latin typeface="+mn-lt"/>
                <a:cs typeface="Adobe Hebrew" pitchFamily="18" charset="-79"/>
              </a:rPr>
              <a:t> </a:t>
            </a:r>
            <a:r>
              <a:rPr lang="en-US" dirty="0">
                <a:solidFill>
                  <a:schemeClr val="bg1"/>
                </a:solidFill>
                <a:effectLst>
                  <a:outerShdw blurRad="38100" dist="38100" dir="2700000" algn="tl">
                    <a:srgbClr val="000000">
                      <a:alpha val="43137"/>
                    </a:srgbClr>
                  </a:outerShdw>
                </a:effectLst>
                <a:latin typeface="+mn-lt"/>
                <a:cs typeface="Adobe Hebrew" pitchFamily="18" charset="-79"/>
              </a:rPr>
              <a:t>Church Imperative </a:t>
            </a:r>
          </a:p>
        </p:txBody>
      </p:sp>
      <p:sp>
        <p:nvSpPr>
          <p:cNvPr id="2" name="TextBox 1"/>
          <p:cNvSpPr txBox="1"/>
          <p:nvPr/>
        </p:nvSpPr>
        <p:spPr>
          <a:xfrm>
            <a:off x="8153400" y="2362200"/>
            <a:ext cx="441146" cy="707886"/>
          </a:xfrm>
          <a:prstGeom prst="rect">
            <a:avLst/>
          </a:prstGeom>
          <a:noFill/>
        </p:spPr>
        <p:txBody>
          <a:bodyPr wrap="none" rtlCol="0">
            <a:sp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631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Enrollment by Grade</a:t>
            </a:r>
          </a:p>
        </p:txBody>
      </p:sp>
      <p:graphicFrame>
        <p:nvGraphicFramePr>
          <p:cNvPr id="5" name="Content Placeholder 3"/>
          <p:cNvGraphicFramePr>
            <a:graphicFrameLocks/>
          </p:cNvGraphicFramePr>
          <p:nvPr>
            <p:extLst>
              <p:ext uri="{D42A27DB-BD31-4B8C-83A1-F6EECF244321}">
                <p14:modId xmlns:p14="http://schemas.microsoft.com/office/powerpoint/2010/main" val="1995475870"/>
              </p:ext>
            </p:extLst>
          </p:nvPr>
        </p:nvGraphicFramePr>
        <p:xfrm>
          <a:off x="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10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Enrollment by Grade</a:t>
            </a:r>
          </a:p>
        </p:txBody>
      </p:sp>
      <p:graphicFrame>
        <p:nvGraphicFramePr>
          <p:cNvPr id="4" name="Content Placeholder 3"/>
          <p:cNvGraphicFramePr>
            <a:graphicFrameLocks/>
          </p:cNvGraphicFramePr>
          <p:nvPr>
            <p:extLst>
              <p:ext uri="{D42A27DB-BD31-4B8C-83A1-F6EECF244321}">
                <p14:modId xmlns:p14="http://schemas.microsoft.com/office/powerpoint/2010/main" val="2769283880"/>
              </p:ext>
            </p:extLst>
          </p:nvPr>
        </p:nvGraphicFramePr>
        <p:xfrm>
          <a:off x="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73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Schools</a:t>
            </a:r>
          </a:p>
        </p:txBody>
      </p:sp>
      <p:graphicFrame>
        <p:nvGraphicFramePr>
          <p:cNvPr id="4" name="Content Placeholder 3"/>
          <p:cNvGraphicFramePr>
            <a:graphicFrameLocks/>
          </p:cNvGraphicFramePr>
          <p:nvPr>
            <p:extLst>
              <p:ext uri="{D42A27DB-BD31-4B8C-83A1-F6EECF244321}">
                <p14:modId xmlns:p14="http://schemas.microsoft.com/office/powerpoint/2010/main" val="1506243116"/>
              </p:ext>
            </p:extLst>
          </p:nvPr>
        </p:nvGraphicFramePr>
        <p:xfrm>
          <a:off x="609600" y="1066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2CEBC4B-B1B2-4193-A449-4BAD7E76EA22}"/>
              </a:ext>
            </a:extLst>
          </p:cNvPr>
          <p:cNvSpPr txBox="1"/>
          <p:nvPr/>
        </p:nvSpPr>
        <p:spPr>
          <a:xfrm>
            <a:off x="6629400" y="4987369"/>
            <a:ext cx="2022107" cy="400110"/>
          </a:xfrm>
          <a:prstGeom prst="rect">
            <a:avLst/>
          </a:prstGeom>
          <a:noFill/>
        </p:spPr>
        <p:txBody>
          <a:bodyPr wrap="square" rtlCol="0">
            <a:spAutoFit/>
          </a:bodyPr>
          <a:lstStyle/>
          <a:p>
            <a:r>
              <a:rPr lang="en-US" sz="2000" b="1" dirty="0">
                <a:solidFill>
                  <a:srgbClr val="FFFF00"/>
                </a:solidFill>
              </a:rPr>
              <a:t>(-246 in 18 years)</a:t>
            </a:r>
          </a:p>
        </p:txBody>
      </p:sp>
    </p:spTree>
    <p:extLst>
      <p:ext uri="{BB962C8B-B14F-4D97-AF65-F5344CB8AC3E}">
        <p14:creationId xmlns:p14="http://schemas.microsoft.com/office/powerpoint/2010/main" val="234455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Demographics</a:t>
            </a:r>
          </a:p>
        </p:txBody>
      </p:sp>
      <p:graphicFrame>
        <p:nvGraphicFramePr>
          <p:cNvPr id="5" name="Object 2"/>
          <p:cNvGraphicFramePr>
            <a:graphicFrameLocks noGrp="1" noChangeAspect="1"/>
          </p:cNvGraphicFramePr>
          <p:nvPr>
            <p:ph idx="1"/>
          </p:nvPr>
        </p:nvGraphicFramePr>
        <p:xfrm>
          <a:off x="928807" y="1295400"/>
          <a:ext cx="8215193"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66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Household</a:t>
            </a:r>
            <a:r>
              <a:rPr lang="en-US" dirty="0"/>
              <a:t> </a:t>
            </a:r>
            <a:r>
              <a:rPr lang="en-US" b="1" dirty="0"/>
              <a:t>Income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7037335"/>
              </p:ext>
            </p:extLst>
          </p:nvPr>
        </p:nvGraphicFramePr>
        <p:xfrm>
          <a:off x="533400" y="1219200"/>
          <a:ext cx="8001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4953000"/>
            <a:ext cx="4648200" cy="1477328"/>
          </a:xfrm>
          <a:prstGeom prst="rect">
            <a:avLst/>
          </a:prstGeom>
          <a:noFill/>
        </p:spPr>
        <p:txBody>
          <a:bodyPr wrap="square" rtlCol="0">
            <a:spAutoFit/>
          </a:bodyPr>
          <a:lstStyle/>
          <a:p>
            <a:r>
              <a:rPr lang="en-US" b="1" dirty="0">
                <a:solidFill>
                  <a:srgbClr val="FFFF00"/>
                </a:solidFill>
                <a:effectLst>
                  <a:outerShdw blurRad="38100" dist="38100" dir="2700000" algn="tl">
                    <a:srgbClr val="000000">
                      <a:alpha val="43137"/>
                    </a:srgbClr>
                  </a:outerShdw>
                </a:effectLst>
              </a:rPr>
              <a:t>K-12 = $5,229</a:t>
            </a:r>
          </a:p>
          <a:p>
            <a:r>
              <a:rPr lang="en-US" b="1" dirty="0">
                <a:solidFill>
                  <a:srgbClr val="FFFF00"/>
                </a:solidFill>
                <a:effectLst>
                  <a:outerShdw blurRad="38100" dist="38100" dir="2700000" algn="tl">
                    <a:srgbClr val="000000">
                      <a:alpha val="43137"/>
                    </a:srgbClr>
                  </a:outerShdw>
                </a:effectLst>
              </a:rPr>
              <a:t>Elem = $4,489</a:t>
            </a:r>
          </a:p>
          <a:p>
            <a:r>
              <a:rPr lang="en-US" b="1" dirty="0">
                <a:solidFill>
                  <a:srgbClr val="FFFF00"/>
                </a:solidFill>
                <a:effectLst>
                  <a:outerShdw blurRad="38100" dist="38100" dir="2700000" algn="tl">
                    <a:srgbClr val="000000">
                      <a:alpha val="43137"/>
                    </a:srgbClr>
                  </a:outerShdw>
                </a:effectLst>
              </a:rPr>
              <a:t>Day = $6,500</a:t>
            </a:r>
          </a:p>
          <a:p>
            <a:r>
              <a:rPr lang="en-US" b="1" dirty="0">
                <a:solidFill>
                  <a:srgbClr val="FFFF00"/>
                </a:solidFill>
                <a:effectLst>
                  <a:outerShdw blurRad="38100" dist="38100" dir="2700000" algn="tl">
                    <a:srgbClr val="000000">
                      <a:alpha val="43137"/>
                    </a:srgbClr>
                  </a:outerShdw>
                </a:effectLst>
              </a:rPr>
              <a:t>Boarding = $9,650 + $6,112 = $15,762</a:t>
            </a:r>
          </a:p>
          <a:p>
            <a:r>
              <a:rPr lang="en-US" b="1" dirty="0">
                <a:solidFill>
                  <a:srgbClr val="FFFF00"/>
                </a:solidFill>
                <a:effectLst>
                  <a:outerShdw blurRad="38100" dist="38100" dir="2700000" algn="tl">
                    <a:srgbClr val="000000">
                      <a:alpha val="43137"/>
                    </a:srgbClr>
                  </a:outerShdw>
                </a:effectLst>
              </a:rPr>
              <a:t>Colleges ~$30,000</a:t>
            </a:r>
          </a:p>
        </p:txBody>
      </p:sp>
    </p:spTree>
    <p:extLst>
      <p:ext uri="{BB962C8B-B14F-4D97-AF65-F5344CB8AC3E}">
        <p14:creationId xmlns:p14="http://schemas.microsoft.com/office/powerpoint/2010/main" val="4311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School-aged Children in the Home </a:t>
            </a:r>
          </a:p>
        </p:txBody>
      </p:sp>
      <p:graphicFrame>
        <p:nvGraphicFramePr>
          <p:cNvPr id="4" name="Object 2"/>
          <p:cNvGraphicFramePr>
            <a:graphicFrameLocks noGrp="1" noChangeAspect="1"/>
          </p:cNvGraphicFramePr>
          <p:nvPr>
            <p:ph idx="1"/>
            <p:extLst>
              <p:ext uri="{D42A27DB-BD31-4B8C-83A1-F6EECF244321}">
                <p14:modId xmlns:p14="http://schemas.microsoft.com/office/powerpoint/2010/main" val="4120108626"/>
              </p:ext>
            </p:extLst>
          </p:nvPr>
        </p:nvGraphicFramePr>
        <p:xfrm>
          <a:off x="-1524000" y="2057400"/>
          <a:ext cx="70104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2839007693"/>
              </p:ext>
            </p:extLst>
          </p:nvPr>
        </p:nvGraphicFramePr>
        <p:xfrm>
          <a:off x="5109966" y="1219200"/>
          <a:ext cx="3810000" cy="2540000"/>
        </p:xfrm>
        <a:graphic>
          <a:graphicData uri="http://schemas.openxmlformats.org/drawingml/2006/chart">
            <c:chart xmlns:c="http://schemas.openxmlformats.org/drawingml/2006/chart" xmlns:r="http://schemas.openxmlformats.org/officeDocument/2006/relationships" r:id="rId4"/>
          </a:graphicData>
        </a:graphic>
      </p:graphicFrame>
      <p:sp>
        <p:nvSpPr>
          <p:cNvPr id="5" name="Left Arrow 4"/>
          <p:cNvSpPr/>
          <p:nvPr/>
        </p:nvSpPr>
        <p:spPr>
          <a:xfrm rot="20346135">
            <a:off x="4199803" y="2785124"/>
            <a:ext cx="1798321"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3810000"/>
            <a:ext cx="4059415" cy="2123658"/>
          </a:xfrm>
          <a:prstGeom prst="rect">
            <a:avLst/>
          </a:prstGeom>
          <a:noFill/>
        </p:spPr>
        <p:txBody>
          <a:bodyPr wrap="square" rtlCol="0">
            <a:spAutoFit/>
          </a:bodyPr>
          <a:lstStyle/>
          <a:p>
            <a:pPr marL="285750" indent="-285750">
              <a:buFont typeface="Arial" panose="020B0604020202020204" pitchFamily="34" charset="0"/>
              <a:buChar char="•"/>
            </a:pPr>
            <a:r>
              <a:rPr lang="en-US" b="1" dirty="0" err="1">
                <a:solidFill>
                  <a:srgbClr val="FFFF00"/>
                </a:solidFill>
                <a:effectLst>
                  <a:outerShdw blurRad="38100" dist="38100" dir="2700000" algn="tl">
                    <a:srgbClr val="000000">
                      <a:alpha val="43137"/>
                    </a:srgbClr>
                  </a:outerShdw>
                </a:effectLst>
              </a:rPr>
              <a:t>ValueGenesis</a:t>
            </a:r>
            <a:r>
              <a:rPr lang="en-US" b="1" dirty="0">
                <a:solidFill>
                  <a:srgbClr val="FFFF00"/>
                </a:solidFill>
                <a:effectLst>
                  <a:outerShdw blurRad="38100" dist="38100" dir="2700000" algn="tl">
                    <a:srgbClr val="000000">
                      <a:alpha val="43137"/>
                    </a:srgbClr>
                  </a:outerShdw>
                </a:effectLst>
              </a:rPr>
              <a:t> tells us that the longer a student is in our schools the better chance they will </a:t>
            </a:r>
            <a:r>
              <a:rPr lang="en-US" sz="2400" b="1" i="1" dirty="0">
                <a:effectLst>
                  <a:outerShdw blurRad="38100" dist="38100" dir="2700000" algn="tl">
                    <a:srgbClr val="000000">
                      <a:alpha val="43137"/>
                    </a:srgbClr>
                  </a:outerShdw>
                </a:effectLst>
              </a:rPr>
              <a:t>stay</a:t>
            </a:r>
            <a:r>
              <a:rPr lang="en-US" b="1" dirty="0">
                <a:solidFill>
                  <a:srgbClr val="FFFF00"/>
                </a:solidFill>
                <a:effectLst>
                  <a:outerShdw blurRad="38100" dist="38100" dir="2700000" algn="tl">
                    <a:srgbClr val="000000">
                      <a:alpha val="43137"/>
                    </a:srgbClr>
                  </a:outerShdw>
                </a:effectLst>
              </a:rPr>
              <a:t> in the church!</a:t>
            </a:r>
          </a:p>
          <a:p>
            <a:pPr marL="285750" indent="-285750">
              <a:buFont typeface="Arial" panose="020B0604020202020204" pitchFamily="34" charset="0"/>
              <a:buChar char="•"/>
            </a:pPr>
            <a:r>
              <a:rPr lang="en-US" b="1" dirty="0">
                <a:solidFill>
                  <a:srgbClr val="FFFF00"/>
                </a:solidFill>
                <a:effectLst>
                  <a:outerShdw blurRad="38100" dist="38100" dir="2700000" algn="tl">
                    <a:srgbClr val="000000">
                      <a:alpha val="43137"/>
                    </a:srgbClr>
                  </a:outerShdw>
                </a:effectLst>
              </a:rPr>
              <a:t>Also, 81% of students in Adventist schools said the school was the most important spiritual influence in their lives</a:t>
            </a:r>
          </a:p>
        </p:txBody>
      </p:sp>
      <p:sp>
        <p:nvSpPr>
          <p:cNvPr id="7" name="Down Arrow 6"/>
          <p:cNvSpPr/>
          <p:nvPr/>
        </p:nvSpPr>
        <p:spPr>
          <a:xfrm>
            <a:off x="6093736" y="2823927"/>
            <a:ext cx="4572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68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3" grpId="0">
        <p:bldAsOne/>
      </p:bldGraphic>
      <p:bldP spid="5" grpId="0" animBg="1"/>
      <p:bldP spid="6" grpId="0" build="allAtOnce"/>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Priority for Church Funding</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234717408"/>
              </p:ext>
            </p:extLst>
          </p:nvPr>
        </p:nvGraphicFramePr>
        <p:xfrm>
          <a:off x="609600" y="1752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616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vs. Evangelism Funding</a:t>
            </a:r>
          </a:p>
        </p:txBody>
      </p:sp>
      <p:sp>
        <p:nvSpPr>
          <p:cNvPr id="3" name="Content Placeholder 2"/>
          <p:cNvSpPr>
            <a:spLocks noGrp="1"/>
          </p:cNvSpPr>
          <p:nvPr>
            <p:ph idx="1"/>
          </p:nvPr>
        </p:nvSpPr>
        <p:spPr/>
        <p:txBody>
          <a:bodyPr/>
          <a:lstStyle/>
          <a:p>
            <a:r>
              <a:rPr lang="en-US" dirty="0"/>
              <a:t>Evangelism is first generational</a:t>
            </a:r>
          </a:p>
          <a:p>
            <a:r>
              <a:rPr lang="en-US" dirty="0"/>
              <a:t>The best way to get a second generation is Adventist education</a:t>
            </a:r>
          </a:p>
          <a:p>
            <a:r>
              <a:rPr lang="en-US" dirty="0"/>
              <a:t>We must have both, we cannot cut evangelism funds to further fund education</a:t>
            </a:r>
          </a:p>
          <a:p>
            <a:r>
              <a:rPr lang="en-US" dirty="0"/>
              <a:t>Adventist education is evangelism, transformational evangelism at it’s best!</a:t>
            </a:r>
          </a:p>
        </p:txBody>
      </p:sp>
    </p:spTree>
    <p:extLst>
      <p:ext uri="{BB962C8B-B14F-4D97-AF65-F5344CB8AC3E}">
        <p14:creationId xmlns:p14="http://schemas.microsoft.com/office/powerpoint/2010/main" val="31949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Would Support Tithe for Elementary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068454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756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Would Support Tithe for Academies</a:t>
            </a:r>
          </a:p>
        </p:txBody>
      </p:sp>
      <p:graphicFrame>
        <p:nvGraphicFramePr>
          <p:cNvPr id="4" name="Content Placeholder 3"/>
          <p:cNvGraphicFramePr>
            <a:graphicFrameLocks/>
          </p:cNvGraphicFramePr>
          <p:nvPr>
            <p:extLst>
              <p:ext uri="{D42A27DB-BD31-4B8C-83A1-F6EECF244321}">
                <p14:modId xmlns:p14="http://schemas.microsoft.com/office/powerpoint/2010/main" val="693021487"/>
              </p:ext>
            </p:extLst>
          </p:nvPr>
        </p:nvGraphicFramePr>
        <p:xfrm>
          <a:off x="457200" y="1600201"/>
          <a:ext cx="82296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461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9600" b="1" dirty="0"/>
              <a:t>Who </a:t>
            </a:r>
            <a:br>
              <a:rPr lang="en-US" sz="9600" b="1" dirty="0"/>
            </a:br>
            <a:r>
              <a:rPr lang="en-US" sz="9600" b="1"/>
              <a:t>    Are </a:t>
            </a:r>
            <a:br>
              <a:rPr lang="en-US" sz="9600" b="1" dirty="0"/>
            </a:br>
            <a:r>
              <a:rPr lang="en-US" sz="9600" b="1" dirty="0"/>
              <a:t>        We?</a:t>
            </a:r>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09136"/>
            <a:ext cx="3305175" cy="4953892"/>
          </a:xfrm>
          <a:prstGeom prst="rect">
            <a:avLst/>
          </a:prstGeom>
        </p:spPr>
      </p:pic>
    </p:spTree>
    <p:extLst>
      <p:ext uri="{BB962C8B-B14F-4D97-AF65-F5344CB8AC3E}">
        <p14:creationId xmlns:p14="http://schemas.microsoft.com/office/powerpoint/2010/main" val="246755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3359" y="1213695"/>
            <a:ext cx="3468267" cy="2312178"/>
          </a:xfrm>
          <a:prstGeom prst="rect">
            <a:avLst/>
          </a:prstGeom>
        </p:spPr>
      </p:pic>
      <p:sp>
        <p:nvSpPr>
          <p:cNvPr id="2" name="Title 1"/>
          <p:cNvSpPr>
            <a:spLocks noGrp="1"/>
          </p:cNvSpPr>
          <p:nvPr>
            <p:ph type="title"/>
          </p:nvPr>
        </p:nvSpPr>
        <p:spPr/>
        <p:txBody>
          <a:bodyPr/>
          <a:lstStyle/>
          <a:p>
            <a:r>
              <a:rPr lang="en-US" b="1" dirty="0"/>
              <a:t>Finances</a:t>
            </a:r>
          </a:p>
        </p:txBody>
      </p:sp>
      <p:sp>
        <p:nvSpPr>
          <p:cNvPr id="3" name="Content Placeholder 2"/>
          <p:cNvSpPr>
            <a:spLocks noGrp="1"/>
          </p:cNvSpPr>
          <p:nvPr>
            <p:ph idx="1"/>
          </p:nvPr>
        </p:nvSpPr>
        <p:spPr/>
        <p:txBody>
          <a:bodyPr/>
          <a:lstStyle/>
          <a:p>
            <a:r>
              <a:rPr lang="en-US" dirty="0"/>
              <a:t>Division-wide survey</a:t>
            </a:r>
          </a:p>
          <a:p>
            <a:r>
              <a:rPr lang="en-US" dirty="0"/>
              <a:t>~1/3 response</a:t>
            </a:r>
          </a:p>
          <a:p>
            <a:r>
              <a:rPr lang="en-US" dirty="0"/>
              <a:t>Totals estimate population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525873"/>
            <a:ext cx="2541975" cy="32350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657600"/>
            <a:ext cx="3886534" cy="2592288"/>
          </a:xfrm>
          <a:prstGeom prst="rect">
            <a:avLst/>
          </a:prstGeom>
        </p:spPr>
      </p:pic>
    </p:spTree>
    <p:extLst>
      <p:ext uri="{BB962C8B-B14F-4D97-AF65-F5344CB8AC3E}">
        <p14:creationId xmlns:p14="http://schemas.microsoft.com/office/powerpoint/2010/main" val="3802137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Average Subsidies per School</a:t>
            </a:r>
          </a:p>
        </p:txBody>
      </p:sp>
      <p:sp>
        <p:nvSpPr>
          <p:cNvPr id="3" name="Content Placeholder 2"/>
          <p:cNvSpPr>
            <a:spLocks noGrp="1"/>
          </p:cNvSpPr>
          <p:nvPr>
            <p:ph idx="1"/>
          </p:nvPr>
        </p:nvSpPr>
        <p:spPr/>
        <p:txBody>
          <a:bodyPr/>
          <a:lstStyle/>
          <a:p>
            <a:r>
              <a:rPr lang="en-US" b="1" dirty="0"/>
              <a:t>K-12	  $258,550</a:t>
            </a:r>
          </a:p>
          <a:p>
            <a:r>
              <a:rPr lang="en-US" b="1" dirty="0"/>
              <a:t>Elem	  $101,441</a:t>
            </a:r>
          </a:p>
          <a:p>
            <a:r>
              <a:rPr lang="en-US" b="1" dirty="0"/>
              <a:t>Day	  $414,198</a:t>
            </a:r>
          </a:p>
          <a:p>
            <a:r>
              <a:rPr lang="en-US" b="1" dirty="0"/>
              <a:t>Boarding  $745,127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362200"/>
            <a:ext cx="2721769" cy="3810000"/>
          </a:xfrm>
          <a:prstGeom prst="rect">
            <a:avLst/>
          </a:prstGeom>
        </p:spPr>
      </p:pic>
    </p:spTree>
    <p:extLst>
      <p:ext uri="{BB962C8B-B14F-4D97-AF65-F5344CB8AC3E}">
        <p14:creationId xmlns:p14="http://schemas.microsoft.com/office/powerpoint/2010/main" val="11151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Cost per Student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6799290"/>
              </p:ext>
            </p:extLst>
          </p:nvPr>
        </p:nvGraphicFramePr>
        <p:xfrm>
          <a:off x="298535" y="-76200"/>
          <a:ext cx="8229600" cy="7239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895600" y="1163378"/>
            <a:ext cx="4953000" cy="369332"/>
          </a:xfrm>
          <a:prstGeom prst="rect">
            <a:avLst/>
          </a:prstGeom>
          <a:noFill/>
        </p:spPr>
        <p:txBody>
          <a:bodyPr wrap="square" rtlCol="0">
            <a:spAutoFit/>
          </a:bodyPr>
          <a:lstStyle/>
          <a:p>
            <a:r>
              <a:rPr lang="en-US" dirty="0"/>
              <a:t>Total Expense / Closing enrollment</a:t>
            </a:r>
          </a:p>
        </p:txBody>
      </p:sp>
      <p:sp>
        <p:nvSpPr>
          <p:cNvPr id="3" name="TextBox 2"/>
          <p:cNvSpPr txBox="1"/>
          <p:nvPr/>
        </p:nvSpPr>
        <p:spPr>
          <a:xfrm>
            <a:off x="1447800" y="5486400"/>
            <a:ext cx="1289135" cy="523220"/>
          </a:xfrm>
          <a:prstGeom prst="rect">
            <a:avLst/>
          </a:prstGeom>
          <a:noFill/>
        </p:spPr>
        <p:txBody>
          <a:bodyPr wrap="none" rtlCol="0">
            <a:spAutoFit/>
          </a:bodyPr>
          <a:lstStyle/>
          <a:p>
            <a:r>
              <a:rPr lang="en-US" sz="1400" b="1" dirty="0">
                <a:solidFill>
                  <a:schemeClr val="bg1"/>
                </a:solidFill>
                <a:effectLst>
                  <a:outerShdw blurRad="38100" dist="38100" dir="2700000" algn="tl">
                    <a:srgbClr val="000000">
                      <a:alpha val="43137"/>
                    </a:srgbClr>
                  </a:outerShdw>
                </a:effectLst>
              </a:rPr>
              <a:t>High = $23,142</a:t>
            </a:r>
          </a:p>
          <a:p>
            <a:r>
              <a:rPr lang="en-US" sz="1400" b="1" dirty="0">
                <a:solidFill>
                  <a:schemeClr val="bg1"/>
                </a:solidFill>
                <a:effectLst>
                  <a:outerShdw blurRad="38100" dist="38100" dir="2700000" algn="tl">
                    <a:srgbClr val="000000">
                      <a:alpha val="43137"/>
                    </a:srgbClr>
                  </a:outerShdw>
                </a:effectLst>
              </a:rPr>
              <a:t>Low = $9,011</a:t>
            </a:r>
          </a:p>
        </p:txBody>
      </p:sp>
      <p:sp>
        <p:nvSpPr>
          <p:cNvPr id="5" name="TextBox 4"/>
          <p:cNvSpPr txBox="1"/>
          <p:nvPr/>
        </p:nvSpPr>
        <p:spPr>
          <a:xfrm>
            <a:off x="3048000" y="5486400"/>
            <a:ext cx="1289135" cy="800219"/>
          </a:xfrm>
          <a:prstGeom prst="rect">
            <a:avLst/>
          </a:prstGeom>
          <a:noFill/>
        </p:spPr>
        <p:txBody>
          <a:bodyPr wrap="none" rtlCol="0">
            <a:spAutoFit/>
          </a:bodyPr>
          <a:lstStyle/>
          <a:p>
            <a:r>
              <a:rPr lang="en-US" sz="1400" b="1" dirty="0">
                <a:solidFill>
                  <a:schemeClr val="bg1"/>
                </a:solidFill>
                <a:effectLst>
                  <a:outerShdw blurRad="38100" dist="38100" dir="2700000" algn="tl">
                    <a:srgbClr val="000000">
                      <a:alpha val="43137"/>
                    </a:srgbClr>
                  </a:outerShdw>
                </a:effectLst>
              </a:rPr>
              <a:t>High = $27,009</a:t>
            </a:r>
          </a:p>
          <a:p>
            <a:r>
              <a:rPr lang="en-US" sz="1400" b="1" dirty="0">
                <a:solidFill>
                  <a:schemeClr val="bg1"/>
                </a:solidFill>
                <a:effectLst>
                  <a:outerShdw blurRad="38100" dist="38100" dir="2700000" algn="tl">
                    <a:srgbClr val="000000">
                      <a:alpha val="43137"/>
                    </a:srgbClr>
                  </a:outerShdw>
                </a:effectLst>
              </a:rPr>
              <a:t>Low = $7,191</a:t>
            </a:r>
          </a:p>
          <a:p>
            <a:endParaRPr lang="en-US" dirty="0"/>
          </a:p>
        </p:txBody>
      </p:sp>
      <p:sp>
        <p:nvSpPr>
          <p:cNvPr id="6" name="TextBox 5"/>
          <p:cNvSpPr txBox="1"/>
          <p:nvPr/>
        </p:nvSpPr>
        <p:spPr>
          <a:xfrm>
            <a:off x="4800600" y="5486400"/>
            <a:ext cx="1300036" cy="800219"/>
          </a:xfrm>
          <a:prstGeom prst="rect">
            <a:avLst/>
          </a:prstGeom>
          <a:noFill/>
        </p:spPr>
        <p:txBody>
          <a:bodyPr wrap="none" rtlCol="0">
            <a:spAutoFit/>
          </a:bodyPr>
          <a:lstStyle/>
          <a:p>
            <a:r>
              <a:rPr lang="en-US" sz="1400" b="1" dirty="0">
                <a:solidFill>
                  <a:schemeClr val="bg1"/>
                </a:solidFill>
                <a:effectLst>
                  <a:outerShdw blurRad="38100" dist="38100" dir="2700000" algn="tl">
                    <a:srgbClr val="000000">
                      <a:alpha val="43137"/>
                    </a:srgbClr>
                  </a:outerShdw>
                </a:effectLst>
              </a:rPr>
              <a:t>High = $27,142</a:t>
            </a:r>
          </a:p>
          <a:p>
            <a:r>
              <a:rPr lang="en-US" sz="1400" b="1" dirty="0">
                <a:solidFill>
                  <a:schemeClr val="bg1"/>
                </a:solidFill>
                <a:effectLst>
                  <a:outerShdw blurRad="38100" dist="38100" dir="2700000" algn="tl">
                    <a:srgbClr val="000000">
                      <a:alpha val="43137"/>
                    </a:srgbClr>
                  </a:outerShdw>
                </a:effectLst>
              </a:rPr>
              <a:t>Low = $10,365</a:t>
            </a:r>
          </a:p>
          <a:p>
            <a:endParaRPr lang="en-US" dirty="0"/>
          </a:p>
        </p:txBody>
      </p:sp>
      <p:sp>
        <p:nvSpPr>
          <p:cNvPr id="8" name="TextBox 7"/>
          <p:cNvSpPr txBox="1"/>
          <p:nvPr/>
        </p:nvSpPr>
        <p:spPr>
          <a:xfrm>
            <a:off x="6400800" y="5486400"/>
            <a:ext cx="1289135" cy="800219"/>
          </a:xfrm>
          <a:prstGeom prst="rect">
            <a:avLst/>
          </a:prstGeom>
          <a:noFill/>
        </p:spPr>
        <p:txBody>
          <a:bodyPr wrap="none" rtlCol="0">
            <a:spAutoFit/>
          </a:bodyPr>
          <a:lstStyle/>
          <a:p>
            <a:r>
              <a:rPr lang="en-US" sz="1400" b="1" dirty="0">
                <a:solidFill>
                  <a:schemeClr val="bg1"/>
                </a:solidFill>
                <a:effectLst>
                  <a:outerShdw blurRad="38100" dist="38100" dir="2700000" algn="tl">
                    <a:srgbClr val="000000">
                      <a:alpha val="43137"/>
                    </a:srgbClr>
                  </a:outerShdw>
                </a:effectLst>
              </a:rPr>
              <a:t>High = $33,112</a:t>
            </a:r>
          </a:p>
          <a:p>
            <a:r>
              <a:rPr lang="en-US" sz="1400" b="1" dirty="0">
                <a:solidFill>
                  <a:schemeClr val="bg1"/>
                </a:solidFill>
                <a:effectLst>
                  <a:outerShdw blurRad="38100" dist="38100" dir="2700000" algn="tl">
                    <a:srgbClr val="000000">
                      <a:alpha val="43137"/>
                    </a:srgbClr>
                  </a:outerShdw>
                </a:effectLst>
              </a:rPr>
              <a:t>Low = $18,051</a:t>
            </a:r>
          </a:p>
          <a:p>
            <a:endParaRPr lang="en-US" dirty="0"/>
          </a:p>
        </p:txBody>
      </p:sp>
    </p:spTree>
    <p:extLst>
      <p:ext uri="{BB962C8B-B14F-4D97-AF65-F5344CB8AC3E}">
        <p14:creationId xmlns:p14="http://schemas.microsoft.com/office/powerpoint/2010/main" val="1226843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Income per Student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2556211"/>
              </p:ext>
            </p:extLst>
          </p:nvPr>
        </p:nvGraphicFramePr>
        <p:xfrm>
          <a:off x="457200" y="914400"/>
          <a:ext cx="8229600" cy="5483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33400" y="5867400"/>
            <a:ext cx="8610600" cy="461665"/>
          </a:xfrm>
          <a:prstGeom prst="rect">
            <a:avLst/>
          </a:prstGeom>
          <a:noFill/>
        </p:spPr>
        <p:txBody>
          <a:bodyPr wrap="square" rtlCol="0">
            <a:spAutoFit/>
          </a:bodyPr>
          <a:lstStyle/>
          <a:p>
            <a:r>
              <a:rPr lang="en-US" sz="2400" b="1" dirty="0">
                <a:solidFill>
                  <a:srgbClr val="FFFF00"/>
                </a:solidFill>
                <a:effectLst>
                  <a:outerShdw blurRad="38100" dist="38100" dir="2700000" algn="tl">
                    <a:srgbClr val="000000">
                      <a:alpha val="43137"/>
                    </a:srgbClr>
                  </a:outerShdw>
                </a:effectLst>
              </a:rPr>
              <a:t>Diff = (Bud Income + Subsidy/Stud) – cost per student</a:t>
            </a:r>
          </a:p>
        </p:txBody>
      </p:sp>
    </p:spTree>
    <p:extLst>
      <p:ext uri="{BB962C8B-B14F-4D97-AF65-F5344CB8AC3E}">
        <p14:creationId xmlns:p14="http://schemas.microsoft.com/office/powerpoint/2010/main" val="3988337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Expenses</a:t>
            </a:r>
          </a:p>
        </p:txBody>
      </p:sp>
      <p:sp>
        <p:nvSpPr>
          <p:cNvPr id="3" name="Content Placeholder 2"/>
          <p:cNvSpPr>
            <a:spLocks noGrp="1"/>
          </p:cNvSpPr>
          <p:nvPr>
            <p:ph idx="1"/>
          </p:nvPr>
        </p:nvSpPr>
        <p:spPr/>
        <p:txBody>
          <a:bodyPr/>
          <a:lstStyle/>
          <a:p>
            <a:r>
              <a:rPr lang="en-US" b="1" dirty="0"/>
              <a:t>Requested June 30 figures to minimize timing issues</a:t>
            </a:r>
          </a:p>
          <a:p>
            <a:r>
              <a:rPr lang="en-US" b="1" dirty="0"/>
              <a:t>These are averages, large schools and small schools are quite different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4191000"/>
            <a:ext cx="3733799" cy="2490415"/>
          </a:xfrm>
          <a:prstGeom prst="rect">
            <a:avLst/>
          </a:prstGeom>
        </p:spPr>
      </p:pic>
    </p:spTree>
    <p:extLst>
      <p:ext uri="{BB962C8B-B14F-4D97-AF65-F5344CB8AC3E}">
        <p14:creationId xmlns:p14="http://schemas.microsoft.com/office/powerpoint/2010/main" val="1151253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Debt (per Student)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1242274"/>
              </p:ext>
            </p:extLst>
          </p:nvPr>
        </p:nvGraphicFramePr>
        <p:xfrm>
          <a:off x="228600" y="990600"/>
          <a:ext cx="93726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099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Total Expenditures</a:t>
            </a:r>
          </a:p>
        </p:txBody>
      </p:sp>
      <p:sp>
        <p:nvSpPr>
          <p:cNvPr id="3" name="Content Placeholder 2"/>
          <p:cNvSpPr>
            <a:spLocks noGrp="1"/>
          </p:cNvSpPr>
          <p:nvPr>
            <p:ph idx="1"/>
          </p:nvPr>
        </p:nvSpPr>
        <p:spPr/>
        <p:txBody>
          <a:bodyPr/>
          <a:lstStyle/>
          <a:p>
            <a:r>
              <a:rPr lang="en-US" dirty="0"/>
              <a:t>First of all, rough estimates</a:t>
            </a:r>
          </a:p>
          <a:p>
            <a:r>
              <a:rPr lang="en-US" dirty="0"/>
              <a:t>Average subsidy per school times the number of total schools in system</a:t>
            </a:r>
          </a:p>
          <a:p>
            <a:pPr lvl="1"/>
            <a:r>
              <a:rPr lang="en-US" dirty="0"/>
              <a:t>Average subsidy/school = $745,127 *34 academies</a:t>
            </a:r>
          </a:p>
          <a:p>
            <a:r>
              <a:rPr lang="en-US" dirty="0"/>
              <a:t>Represents a rough figure of what is spent each year on K-12 education in NAD</a:t>
            </a:r>
          </a:p>
          <a:p>
            <a:pPr marL="457200" lvl="1" indent="0">
              <a:buNone/>
            </a:pPr>
            <a:endParaRPr lang="en-US" dirty="0"/>
          </a:p>
        </p:txBody>
      </p:sp>
    </p:spTree>
    <p:extLst>
      <p:ext uri="{BB962C8B-B14F-4D97-AF65-F5344CB8AC3E}">
        <p14:creationId xmlns:p14="http://schemas.microsoft.com/office/powerpoint/2010/main" val="366986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Total Expenditures (in Millions)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2567948"/>
              </p:ext>
            </p:extLst>
          </p:nvPr>
        </p:nvGraphicFramePr>
        <p:xfrm>
          <a:off x="76200" y="1524000"/>
          <a:ext cx="89154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3333523311"/>
              </p:ext>
            </p:extLst>
          </p:nvPr>
        </p:nvGraphicFramePr>
        <p:xfrm>
          <a:off x="3200400" y="1447800"/>
          <a:ext cx="3200400" cy="167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8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Suggestions</a:t>
            </a:r>
          </a:p>
        </p:txBody>
      </p:sp>
      <p:sp>
        <p:nvSpPr>
          <p:cNvPr id="3" name="Content Placeholder 2"/>
          <p:cNvSpPr>
            <a:spLocks noGrp="1"/>
          </p:cNvSpPr>
          <p:nvPr>
            <p:ph idx="1"/>
          </p:nvPr>
        </p:nvSpPr>
        <p:spPr/>
        <p:txBody>
          <a:bodyPr>
            <a:normAutofit fontScale="92500" lnSpcReduction="10000"/>
          </a:bodyPr>
          <a:lstStyle/>
          <a:p>
            <a:r>
              <a:rPr lang="en-US" dirty="0"/>
              <a:t>We manage by attrition </a:t>
            </a:r>
          </a:p>
          <a:p>
            <a:pPr lvl="1"/>
            <a:r>
              <a:rPr lang="en-US" b="1" dirty="0"/>
              <a:t>Develop models </a:t>
            </a:r>
            <a:r>
              <a:rPr lang="en-US" dirty="0"/>
              <a:t>– high low, funding, distance education</a:t>
            </a:r>
          </a:p>
          <a:p>
            <a:pPr lvl="1"/>
            <a:r>
              <a:rPr lang="en-US" b="1" dirty="0"/>
              <a:t>Why do we exist </a:t>
            </a:r>
            <a:r>
              <a:rPr lang="en-US" dirty="0"/>
              <a:t>– get it right – character development – back to the mission (+high academics)</a:t>
            </a:r>
          </a:p>
          <a:p>
            <a:pPr lvl="1"/>
            <a:r>
              <a:rPr lang="en-US" b="1" dirty="0"/>
              <a:t>Treat teachers/principals with respect</a:t>
            </a:r>
          </a:p>
          <a:p>
            <a:pPr lvl="2"/>
            <a:r>
              <a:rPr lang="en-US" dirty="0"/>
              <a:t>Ave tenure of principal in last 10 yrs</a:t>
            </a:r>
          </a:p>
          <a:p>
            <a:pPr lvl="3"/>
            <a:r>
              <a:rPr lang="en-US" b="1" dirty="0"/>
              <a:t>K-12  …..~5</a:t>
            </a:r>
          </a:p>
          <a:p>
            <a:pPr lvl="3"/>
            <a:r>
              <a:rPr lang="en-US" b="1" dirty="0"/>
              <a:t>Elem …….4.3</a:t>
            </a:r>
          </a:p>
          <a:p>
            <a:pPr lvl="3"/>
            <a:r>
              <a:rPr lang="en-US" b="1" dirty="0"/>
              <a:t>Day …….4.6</a:t>
            </a:r>
          </a:p>
          <a:p>
            <a:pPr lvl="3"/>
            <a:r>
              <a:rPr lang="en-US" b="1" dirty="0"/>
              <a:t>Boarding  ……3.8</a:t>
            </a:r>
          </a:p>
        </p:txBody>
      </p:sp>
    </p:spTree>
    <p:extLst>
      <p:ext uri="{BB962C8B-B14F-4D97-AF65-F5344CB8AC3E}">
        <p14:creationId xmlns:p14="http://schemas.microsoft.com/office/powerpoint/2010/main" val="132274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Suggestions</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t>Have constituency decide what the lowest number of students the school can exist on</a:t>
            </a:r>
          </a:p>
          <a:p>
            <a:pPr marL="514350" indent="-514350">
              <a:buFont typeface="+mj-lt"/>
              <a:buAutoNum type="arabicPeriod"/>
            </a:pPr>
            <a:r>
              <a:rPr lang="en-US" dirty="0"/>
              <a:t>Have conference set upper limit on subsidy and/or school debt</a:t>
            </a:r>
          </a:p>
          <a:p>
            <a:pPr marL="514350" indent="-514350">
              <a:buFont typeface="+mj-lt"/>
              <a:buAutoNum type="arabicPeriod"/>
            </a:pPr>
            <a:r>
              <a:rPr lang="en-US" dirty="0"/>
              <a:t>If the school misses either criteria two/three years in a row, triggers automatic constituency meeting</a:t>
            </a:r>
          </a:p>
          <a:p>
            <a:pPr marL="0" indent="0">
              <a:buNone/>
            </a:pPr>
            <a:r>
              <a:rPr lang="en-US" b="1" dirty="0">
                <a:solidFill>
                  <a:srgbClr val="92D050"/>
                </a:solidFill>
                <a:effectLst>
                  <a:outerShdw blurRad="38100" dist="38100" dir="2700000" algn="tl">
                    <a:srgbClr val="000000">
                      <a:alpha val="43137"/>
                    </a:srgbClr>
                  </a:outerShdw>
                </a:effectLst>
              </a:rPr>
              <a:t>This reduces an administrator “having to stick their head out of the foxhole” to have a frank discussion</a:t>
            </a:r>
          </a:p>
          <a:p>
            <a:endParaRPr lang="en-US" dirty="0"/>
          </a:p>
        </p:txBody>
      </p:sp>
    </p:spTree>
    <p:extLst>
      <p:ext uri="{BB962C8B-B14F-4D97-AF65-F5344CB8AC3E}">
        <p14:creationId xmlns:p14="http://schemas.microsoft.com/office/powerpoint/2010/main" val="210071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Academics</a:t>
            </a:r>
          </a:p>
        </p:txBody>
      </p:sp>
      <p:sp>
        <p:nvSpPr>
          <p:cNvPr id="3" name="Content Placeholder 2"/>
          <p:cNvSpPr>
            <a:spLocks noGrp="1"/>
          </p:cNvSpPr>
          <p:nvPr>
            <p:ph idx="1"/>
          </p:nvPr>
        </p:nvSpPr>
        <p:spPr>
          <a:xfrm>
            <a:off x="533400" y="1600200"/>
            <a:ext cx="8382000" cy="4525963"/>
          </a:xfrm>
        </p:spPr>
        <p:txBody>
          <a:bodyPr/>
          <a:lstStyle/>
          <a:p>
            <a:r>
              <a:rPr lang="en-US" dirty="0"/>
              <a:t>All subjects</a:t>
            </a:r>
          </a:p>
          <a:p>
            <a:r>
              <a:rPr lang="en-US" dirty="0"/>
              <a:t>All grades</a:t>
            </a:r>
          </a:p>
          <a:p>
            <a:r>
              <a:rPr lang="en-US" dirty="0"/>
              <a:t>All sizes of schools</a:t>
            </a:r>
          </a:p>
          <a:p>
            <a:r>
              <a:rPr lang="en-US" dirty="0"/>
              <a:t>Over all years tested</a:t>
            </a:r>
          </a:p>
          <a:p>
            <a:r>
              <a:rPr lang="en-US" sz="4000" b="1" dirty="0"/>
              <a:t>Achieved above the national average</a:t>
            </a:r>
          </a:p>
        </p:txBody>
      </p:sp>
      <p:pic>
        <p:nvPicPr>
          <p:cNvPr id="4" name="Picture 4" descr="coggen-logo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a14:imgEffect>
                  </a14:imgLayer>
                </a14:imgProps>
              </a:ext>
            </a:extLst>
          </a:blip>
          <a:srcRect/>
          <a:stretch>
            <a:fillRect/>
          </a:stretch>
        </p:blipFill>
        <p:spPr bwMode="auto">
          <a:xfrm>
            <a:off x="152400" y="4876800"/>
            <a:ext cx="4343400" cy="2254204"/>
          </a:xfrm>
          <a:prstGeom prst="rect">
            <a:avLst/>
          </a:prstGeom>
          <a:noFill/>
          <a:ln w="9525">
            <a:noFill/>
            <a:miter lim="800000"/>
            <a:headEnd/>
            <a:tailEnd/>
          </a:ln>
          <a:effectLst>
            <a:outerShdw blurRad="50800" dist="50800" dir="5400000" algn="ctr" rotWithShape="0">
              <a:srgbClr val="000000">
                <a:alpha val="78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1295400"/>
            <a:ext cx="4067908" cy="2711939"/>
          </a:xfrm>
          <a:prstGeom prst="rect">
            <a:avLst/>
          </a:prstGeom>
        </p:spPr>
      </p:pic>
    </p:spTree>
    <p:extLst>
      <p:ext uri="{BB962C8B-B14F-4D97-AF65-F5344CB8AC3E}">
        <p14:creationId xmlns:p14="http://schemas.microsoft.com/office/powerpoint/2010/main" val="8101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Suggestions</a:t>
            </a:r>
          </a:p>
        </p:txBody>
      </p:sp>
      <p:sp>
        <p:nvSpPr>
          <p:cNvPr id="3" name="Content Placeholder 2"/>
          <p:cNvSpPr>
            <a:spLocks noGrp="1"/>
          </p:cNvSpPr>
          <p:nvPr>
            <p:ph idx="1"/>
          </p:nvPr>
        </p:nvSpPr>
        <p:spPr/>
        <p:txBody>
          <a:bodyPr>
            <a:normAutofit fontScale="85000" lnSpcReduction="10000"/>
          </a:bodyPr>
          <a:lstStyle/>
          <a:p>
            <a:r>
              <a:rPr lang="en-US" dirty="0"/>
              <a:t>Structure is militating against quality education – Flint, Michigan</a:t>
            </a:r>
          </a:p>
          <a:p>
            <a:r>
              <a:rPr lang="en-US" dirty="0"/>
              <a:t>Union academies, Division colleges</a:t>
            </a:r>
          </a:p>
          <a:p>
            <a:r>
              <a:rPr lang="en-US" dirty="0"/>
              <a:t>ECEC – part of the churches plan to capture our youth</a:t>
            </a:r>
          </a:p>
          <a:p>
            <a:r>
              <a:rPr lang="en-US" dirty="0"/>
              <a:t>Southern Union Teams</a:t>
            </a:r>
          </a:p>
          <a:p>
            <a:r>
              <a:rPr lang="en-US" dirty="0"/>
              <a:t>Secondary education funded as elementary</a:t>
            </a:r>
          </a:p>
          <a:p>
            <a:r>
              <a:rPr lang="en-US" dirty="0"/>
              <a:t>Set up conference endowments </a:t>
            </a:r>
          </a:p>
          <a:p>
            <a:r>
              <a:rPr lang="en-US" dirty="0"/>
              <a:t>Adventist Learning Community/Griggs </a:t>
            </a:r>
          </a:p>
          <a:p>
            <a:r>
              <a:rPr lang="en-US" dirty="0"/>
              <a:t>Build a system within higher education, cooperation rather than competition – SAU/SWAU/UC </a:t>
            </a:r>
          </a:p>
          <a:p>
            <a:endParaRPr lang="en-US" dirty="0"/>
          </a:p>
        </p:txBody>
      </p:sp>
    </p:spTree>
    <p:extLst>
      <p:ext uri="{BB962C8B-B14F-4D97-AF65-F5344CB8AC3E}">
        <p14:creationId xmlns:p14="http://schemas.microsoft.com/office/powerpoint/2010/main" val="194378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 Church Imperative?</a:t>
            </a:r>
          </a:p>
        </p:txBody>
      </p:sp>
      <p:sp>
        <p:nvSpPr>
          <p:cNvPr id="3" name="Content Placeholder 2"/>
          <p:cNvSpPr>
            <a:spLocks noGrp="1"/>
          </p:cNvSpPr>
          <p:nvPr>
            <p:ph idx="1"/>
          </p:nvPr>
        </p:nvSpPr>
        <p:spPr/>
        <p:txBody>
          <a:bodyPr/>
          <a:lstStyle/>
          <a:p>
            <a:r>
              <a:rPr lang="en-US" dirty="0"/>
              <a:t>Insist on excellence – good the enemy of best</a:t>
            </a:r>
          </a:p>
          <a:p>
            <a:r>
              <a:rPr lang="en-US" dirty="0"/>
              <a:t>Reconnect the church ecclesiastical side with education – get our pastors to re-engage</a:t>
            </a:r>
          </a:p>
          <a:p>
            <a:r>
              <a:rPr lang="en-US" dirty="0"/>
              <a:t>Re-examine organizational structure </a:t>
            </a:r>
          </a:p>
          <a:p>
            <a:r>
              <a:rPr lang="en-US" dirty="0"/>
              <a:t>Continue to hold us up in your prayers</a:t>
            </a:r>
          </a:p>
        </p:txBody>
      </p:sp>
    </p:spTree>
    <p:extLst>
      <p:ext uri="{BB962C8B-B14F-4D97-AF65-F5344CB8AC3E}">
        <p14:creationId xmlns:p14="http://schemas.microsoft.com/office/powerpoint/2010/main" val="264878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Adventist Education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43000"/>
            <a:ext cx="5273788" cy="7384342"/>
          </a:xfrm>
        </p:spPr>
      </p:pic>
      <p:sp>
        <p:nvSpPr>
          <p:cNvPr id="5" name="TextBox 4"/>
          <p:cNvSpPr txBox="1"/>
          <p:nvPr/>
        </p:nvSpPr>
        <p:spPr>
          <a:xfrm>
            <a:off x="5410200" y="1293596"/>
            <a:ext cx="3429000" cy="5016758"/>
          </a:xfrm>
          <a:prstGeom prst="rect">
            <a:avLst/>
          </a:prstGeom>
          <a:noFill/>
        </p:spPr>
        <p:txBody>
          <a:bodyPr wrap="square" rtlCol="0">
            <a:spAutoFit/>
          </a:bodyPr>
          <a:lstStyle/>
          <a:p>
            <a:r>
              <a:rPr lang="en-US" sz="4000" dirty="0"/>
              <a:t>That EVERY child gets the opportunity to know Jesus, in the context of the Adventist message!</a:t>
            </a:r>
          </a:p>
          <a:p>
            <a:endParaRPr lang="en-US" sz="4000" b="1" dirty="0">
              <a:latin typeface="Arial Black" panose="020B0A04020102020204" pitchFamily="34" charset="0"/>
            </a:endParaRPr>
          </a:p>
        </p:txBody>
      </p:sp>
    </p:spTree>
    <p:extLst>
      <p:ext uri="{BB962C8B-B14F-4D97-AF65-F5344CB8AC3E}">
        <p14:creationId xmlns:p14="http://schemas.microsoft.com/office/powerpoint/2010/main" val="319503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“Teaching is good”</a:t>
            </a:r>
            <a:br>
              <a:rPr lang="en-US" altLang="en-US" b="1" dirty="0"/>
            </a:br>
            <a:r>
              <a:rPr lang="en-US" altLang="en-US" b="1" dirty="0"/>
              <a:t>(“Agree” &amp; “Strongly Agree”)</a:t>
            </a:r>
            <a:endParaRPr lang="en-US" dirty="0"/>
          </a:p>
        </p:txBody>
      </p:sp>
      <p:graphicFrame>
        <p:nvGraphicFramePr>
          <p:cNvPr id="4" name="Content Placeholder 3"/>
          <p:cNvGraphicFramePr>
            <a:graphicFrameLocks noGrp="1"/>
          </p:cNvGraphicFramePr>
          <p:nvPr>
            <p:ph idx="1"/>
          </p:nvPr>
        </p:nvGraphicFramePr>
        <p:xfrm>
          <a:off x="457200" y="1705213"/>
          <a:ext cx="8229600" cy="4315937"/>
        </p:xfrm>
        <a:graphic>
          <a:graphicData uri="http://schemas.openxmlformats.org/presentationml/2006/ole">
            <mc:AlternateContent xmlns:mc="http://schemas.openxmlformats.org/markup-compatibility/2006">
              <mc:Choice xmlns:v="urn:schemas-microsoft-com:vml" Requires="v">
                <p:oleObj spid="_x0000_s2080" name="Chart" r:id="rId4" imgW="15321580" imgH="8032429" progId="MSGraph.Chart.8">
                  <p:embed/>
                </p:oleObj>
              </mc:Choice>
              <mc:Fallback>
                <p:oleObj name="Chart" r:id="rId4" imgW="15321580" imgH="8032429" progId="MSGraph.Char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05213"/>
                        <a:ext cx="8229600" cy="43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685800" y="5867400"/>
            <a:ext cx="914400" cy="381000"/>
          </a:xfrm>
          <a:prstGeom prst="rect">
            <a:avLst/>
          </a:prstGeom>
          <a:noFill/>
        </p:spPr>
        <p:txBody>
          <a:bodyPr wrap="square" rtlCol="0">
            <a:spAutoFit/>
          </a:bodyPr>
          <a:lstStyle/>
          <a:p>
            <a:r>
              <a:rPr lang="en-US" dirty="0"/>
              <a:t>VG3</a:t>
            </a:r>
          </a:p>
        </p:txBody>
      </p:sp>
    </p:spTree>
    <p:extLst>
      <p:ext uri="{BB962C8B-B14F-4D97-AF65-F5344CB8AC3E}">
        <p14:creationId xmlns:p14="http://schemas.microsoft.com/office/powerpoint/2010/main" val="142367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a:t>NCPSA</a:t>
            </a:r>
            <a:br>
              <a:rPr lang="en-US" dirty="0"/>
            </a:br>
            <a:r>
              <a:rPr lang="en-US" sz="2700" i="1" dirty="0"/>
              <a:t>National Council for Private School Accrediting</a:t>
            </a:r>
          </a:p>
        </p:txBody>
      </p:sp>
      <p:sp>
        <p:nvSpPr>
          <p:cNvPr id="3" name="Content Placeholder 2"/>
          <p:cNvSpPr>
            <a:spLocks noGrp="1"/>
          </p:cNvSpPr>
          <p:nvPr>
            <p:ph idx="1"/>
          </p:nvPr>
        </p:nvSpPr>
        <p:spPr/>
        <p:txBody>
          <a:bodyPr/>
          <a:lstStyle/>
          <a:p>
            <a:r>
              <a:rPr lang="en-US" dirty="0"/>
              <a:t>Only religious system in the country – 100% of schools required to be accredited</a:t>
            </a:r>
          </a:p>
          <a:p>
            <a:r>
              <a:rPr lang="en-US" dirty="0"/>
              <a:t>Largest system in the world</a:t>
            </a:r>
          </a:p>
          <a:p>
            <a:r>
              <a:rPr lang="en-US" dirty="0"/>
              <a:t>Seen as the technology leaders in private education</a:t>
            </a:r>
          </a:p>
          <a:p>
            <a:r>
              <a:rPr lang="en-US" dirty="0"/>
              <a:t>~30% of our children in Adventist Education</a:t>
            </a:r>
          </a:p>
          <a:p>
            <a:r>
              <a:rPr lang="en-US" dirty="0"/>
              <a:t>Able to create and deliver system-wide curriculum </a:t>
            </a:r>
          </a:p>
        </p:txBody>
      </p:sp>
    </p:spTree>
    <p:extLst>
      <p:ext uri="{BB962C8B-B14F-4D97-AF65-F5344CB8AC3E}">
        <p14:creationId xmlns:p14="http://schemas.microsoft.com/office/powerpoint/2010/main" val="107847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Holistic</a:t>
            </a:r>
            <a:r>
              <a:rPr lang="en-US" dirty="0"/>
              <a:t> </a:t>
            </a:r>
            <a:r>
              <a:rPr lang="en-US" b="1" dirty="0"/>
              <a:t>Education</a:t>
            </a:r>
          </a:p>
        </p:txBody>
      </p:sp>
      <p:sp>
        <p:nvSpPr>
          <p:cNvPr id="3" name="Content Placeholder 2"/>
          <p:cNvSpPr>
            <a:spLocks noGrp="1"/>
          </p:cNvSpPr>
          <p:nvPr>
            <p:ph idx="1"/>
          </p:nvPr>
        </p:nvSpPr>
        <p:spPr/>
        <p:txBody>
          <a:bodyPr/>
          <a:lstStyle/>
          <a:p>
            <a:r>
              <a:rPr lang="en-US" dirty="0"/>
              <a:t>Head, Heart and Hands</a:t>
            </a:r>
          </a:p>
          <a:p>
            <a:r>
              <a:rPr lang="en-US" dirty="0"/>
              <a:t>Why Adventist Education </a:t>
            </a:r>
          </a:p>
          <a:p>
            <a:r>
              <a:rPr lang="en-US" dirty="0"/>
              <a:t>Mission Driven</a:t>
            </a:r>
          </a:p>
          <a:p>
            <a:pPr lvl="1"/>
            <a:r>
              <a:rPr lang="en-US" dirty="0"/>
              <a:t>Hope and </a:t>
            </a:r>
          </a:p>
          <a:p>
            <a:pPr marL="914400" lvl="2" indent="0">
              <a:buNone/>
            </a:pPr>
            <a:r>
              <a:rPr lang="en-US" sz="2800" dirty="0"/>
              <a:t>Wholeness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923208"/>
            <a:ext cx="4572000" cy="3051810"/>
          </a:xfrm>
          <a:prstGeom prst="rect">
            <a:avLst/>
          </a:prstGeom>
        </p:spPr>
      </p:pic>
    </p:spTree>
    <p:extLst>
      <p:ext uri="{BB962C8B-B14F-4D97-AF65-F5344CB8AC3E}">
        <p14:creationId xmlns:p14="http://schemas.microsoft.com/office/powerpoint/2010/main" val="251315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4800"/>
              </a:spcBef>
            </a:pPr>
            <a:r>
              <a:rPr lang="en-US" altLang="en-US" sz="3200" b="1" dirty="0">
                <a:ea typeface="Gill Sans" charset="0"/>
                <a:cs typeface="Gill Sans" charset="0"/>
              </a:rPr>
              <a:t>“Attending an Adventist School is the most important  thing that has helped them develop their religious faith.</a:t>
            </a:r>
          </a:p>
        </p:txBody>
      </p:sp>
      <p:graphicFrame>
        <p:nvGraphicFramePr>
          <p:cNvPr id="4" name="Object 1"/>
          <p:cNvGraphicFramePr>
            <a:graphicFrameLocks/>
          </p:cNvGraphicFramePr>
          <p:nvPr>
            <p:extLst>
              <p:ext uri="{D42A27DB-BD31-4B8C-83A1-F6EECF244321}">
                <p14:modId xmlns:p14="http://schemas.microsoft.com/office/powerpoint/2010/main" val="298214627"/>
              </p:ext>
            </p:extLst>
          </p:nvPr>
        </p:nvGraphicFramePr>
        <p:xfrm>
          <a:off x="1047957" y="1600200"/>
          <a:ext cx="7015623" cy="4914900"/>
        </p:xfrm>
        <a:graphic>
          <a:graphicData uri="http://schemas.openxmlformats.org/presentationml/2006/ole">
            <mc:AlternateContent xmlns:mc="http://schemas.openxmlformats.org/markup-compatibility/2006">
              <mc:Choice xmlns:v="urn:schemas-microsoft-com:vml" Requires="v">
                <p:oleObj spid="_x0000_s1056" name="Chart" r:id="rId4" imgW="15791255" imgH="11065210" progId="MSGraph.Chart.8">
                  <p:embed/>
                </p:oleObj>
              </mc:Choice>
              <mc:Fallback>
                <p:oleObj name="Chart" r:id="rId4" imgW="15791255" imgH="11065210" progId="MSGraph.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957" y="1600200"/>
                        <a:ext cx="7015623" cy="4914900"/>
                      </a:xfrm>
                      <a:prstGeom prst="rect">
                        <a:avLst/>
                      </a:prstGeom>
                      <a:noFill/>
                      <a:ln>
                        <a:noFill/>
                      </a:ln>
                      <a:effectLst/>
                    </p:spPr>
                  </p:pic>
                </p:oleObj>
              </mc:Fallback>
            </mc:AlternateContent>
          </a:graphicData>
        </a:graphic>
      </p:graphicFrame>
      <p:sp>
        <p:nvSpPr>
          <p:cNvPr id="5" name="Rectangle 2"/>
          <p:cNvSpPr>
            <a:spLocks/>
          </p:cNvSpPr>
          <p:nvPr/>
        </p:nvSpPr>
        <p:spPr bwMode="auto">
          <a:xfrm>
            <a:off x="592138" y="-2837590"/>
            <a:ext cx="7927262" cy="66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spcBef>
                <a:spcPts val="4800"/>
              </a:spcBef>
            </a:pPr>
            <a:r>
              <a:rPr lang="en-US" altLang="en-US" sz="3200" b="1" dirty="0">
                <a:solidFill>
                  <a:schemeClr val="tx1"/>
                </a:solidFill>
                <a:ea typeface="Gill Sans" charset="0"/>
                <a:cs typeface="Gill Sans" charset="0"/>
              </a:rPr>
              <a:t>“Attending an Adventist School is the most important  thin that has helped them develop their religious faith.</a:t>
            </a:r>
          </a:p>
        </p:txBody>
      </p:sp>
    </p:spTree>
    <p:extLst>
      <p:ext uri="{BB962C8B-B14F-4D97-AF65-F5344CB8AC3E}">
        <p14:creationId xmlns:p14="http://schemas.microsoft.com/office/powerpoint/2010/main" val="301239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NAD Membership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46026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A887087-9F2A-4B7B-8751-EE2C275F8496}"/>
              </a:ext>
            </a:extLst>
          </p:cNvPr>
          <p:cNvGraphicFramePr/>
          <p:nvPr>
            <p:extLst>
              <p:ext uri="{D42A27DB-BD31-4B8C-83A1-F6EECF244321}">
                <p14:modId xmlns:p14="http://schemas.microsoft.com/office/powerpoint/2010/main" val="381188230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671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NAD School Enrollment</a:t>
            </a:r>
          </a:p>
        </p:txBody>
      </p:sp>
      <p:graphicFrame>
        <p:nvGraphicFramePr>
          <p:cNvPr id="4" name="Content Placeholder 3"/>
          <p:cNvGraphicFramePr>
            <a:graphicFrameLocks/>
          </p:cNvGraphicFramePr>
          <p:nvPr>
            <p:extLst>
              <p:ext uri="{D42A27DB-BD31-4B8C-83A1-F6EECF244321}">
                <p14:modId xmlns:p14="http://schemas.microsoft.com/office/powerpoint/2010/main" val="4025078468"/>
              </p:ext>
            </p:extLst>
          </p:nvPr>
        </p:nvGraphicFramePr>
        <p:xfrm>
          <a:off x="238156" y="381000"/>
          <a:ext cx="8229600" cy="7315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Brace 2">
            <a:extLst>
              <a:ext uri="{FF2B5EF4-FFF2-40B4-BE49-F238E27FC236}">
                <a16:creationId xmlns:a16="http://schemas.microsoft.com/office/drawing/2014/main" id="{D475C71C-F3EF-41C6-8CF3-039BED6CC391}"/>
              </a:ext>
            </a:extLst>
          </p:cNvPr>
          <p:cNvSpPr/>
          <p:nvPr/>
        </p:nvSpPr>
        <p:spPr>
          <a:xfrm rot="16360786">
            <a:off x="7506664" y="2723104"/>
            <a:ext cx="228600" cy="91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latin typeface="Arial Black" panose="020B0A04020102020204" pitchFamily="34" charset="0"/>
            </a:endParaRPr>
          </a:p>
        </p:txBody>
      </p:sp>
      <p:sp>
        <p:nvSpPr>
          <p:cNvPr id="10" name="TextBox 9">
            <a:extLst>
              <a:ext uri="{FF2B5EF4-FFF2-40B4-BE49-F238E27FC236}">
                <a16:creationId xmlns:a16="http://schemas.microsoft.com/office/drawing/2014/main" id="{2C7E45A2-9D55-4ECA-A976-2837B6D6A0C6}"/>
              </a:ext>
            </a:extLst>
          </p:cNvPr>
          <p:cNvSpPr txBox="1"/>
          <p:nvPr/>
        </p:nvSpPr>
        <p:spPr>
          <a:xfrm>
            <a:off x="6858000" y="2743200"/>
            <a:ext cx="1676400" cy="369332"/>
          </a:xfrm>
          <a:prstGeom prst="rect">
            <a:avLst/>
          </a:prstGeom>
          <a:noFill/>
        </p:spPr>
        <p:txBody>
          <a:bodyPr wrap="square" rtlCol="0">
            <a:spAutoFit/>
          </a:bodyPr>
          <a:lstStyle/>
          <a:p>
            <a:r>
              <a:rPr lang="en-US" dirty="0"/>
              <a:t>+745 Students</a:t>
            </a:r>
          </a:p>
        </p:txBody>
      </p:sp>
    </p:spTree>
    <p:extLst>
      <p:ext uri="{BB962C8B-B14F-4D97-AF65-F5344CB8AC3E}">
        <p14:creationId xmlns:p14="http://schemas.microsoft.com/office/powerpoint/2010/main" val="3562778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D4D4D"/>
    </a:dk2>
    <a:lt2>
      <a:srgbClr val="0073B2"/>
    </a:lt2>
    <a:accent1>
      <a:srgbClr val="AFE7FB"/>
    </a:accent1>
    <a:accent2>
      <a:srgbClr val="DBF3FD"/>
    </a:accent2>
    <a:accent3>
      <a:srgbClr val="FFFFFF"/>
    </a:accent3>
    <a:accent4>
      <a:srgbClr val="000000"/>
    </a:accent4>
    <a:accent5>
      <a:srgbClr val="D4F1FD"/>
    </a:accent5>
    <a:accent6>
      <a:srgbClr val="C6DCE5"/>
    </a:accent6>
    <a:hlink>
      <a:srgbClr val="53A6D1"/>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8730</TotalTime>
  <Words>1318</Words>
  <Application>Microsoft Office PowerPoint</Application>
  <PresentationFormat>On-screen Show (4:3)</PresentationFormat>
  <Paragraphs>163</Paragraphs>
  <Slides>32</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Adobe Hebrew</vt:lpstr>
      <vt:lpstr>Arial</vt:lpstr>
      <vt:lpstr>Arial Black</vt:lpstr>
      <vt:lpstr>Calibri</vt:lpstr>
      <vt:lpstr>Gill Sans</vt:lpstr>
      <vt:lpstr>Times New Roman</vt:lpstr>
      <vt:lpstr>Office Theme</vt:lpstr>
      <vt:lpstr>Chart</vt:lpstr>
      <vt:lpstr>Adventist Education:                      A Church Imperative </vt:lpstr>
      <vt:lpstr>Who      Are          We?</vt:lpstr>
      <vt:lpstr>Academics</vt:lpstr>
      <vt:lpstr>“Teaching is good” (“Agree” &amp; “Strongly Agree”)</vt:lpstr>
      <vt:lpstr>NCPSA National Council for Private School Accrediting</vt:lpstr>
      <vt:lpstr>Holistic Education</vt:lpstr>
      <vt:lpstr>“Attending an Adventist School is the most important  thing that has helped them develop their religious faith.</vt:lpstr>
      <vt:lpstr>NAD Membership</vt:lpstr>
      <vt:lpstr>NAD School Enrollment</vt:lpstr>
      <vt:lpstr>Enrollment by Grade</vt:lpstr>
      <vt:lpstr>Enrollment by Grade</vt:lpstr>
      <vt:lpstr>Number of Schools</vt:lpstr>
      <vt:lpstr>Demographics</vt:lpstr>
      <vt:lpstr>Household Income</vt:lpstr>
      <vt:lpstr>School-aged Children in the Home </vt:lpstr>
      <vt:lpstr>Priority for Church Funding</vt:lpstr>
      <vt:lpstr>Education vs. Evangelism Funding</vt:lpstr>
      <vt:lpstr>Would Support Tithe for Elementary Education</vt:lpstr>
      <vt:lpstr>Would Support Tithe for Academies</vt:lpstr>
      <vt:lpstr>Finances</vt:lpstr>
      <vt:lpstr>Average Subsidies per School</vt:lpstr>
      <vt:lpstr>Cost per Student</vt:lpstr>
      <vt:lpstr>Income per Student</vt:lpstr>
      <vt:lpstr>Expenses</vt:lpstr>
      <vt:lpstr>Debt (per Student)</vt:lpstr>
      <vt:lpstr>Total Expenditures</vt:lpstr>
      <vt:lpstr>Total Expenditures (in Millions)</vt:lpstr>
      <vt:lpstr>Suggestions</vt:lpstr>
      <vt:lpstr>Suggestions</vt:lpstr>
      <vt:lpstr>Suggestions</vt:lpstr>
      <vt:lpstr>Is it a Church Imperative?</vt:lpstr>
      <vt:lpstr>Why Adventist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Blackmer</dc:creator>
  <cp:lastModifiedBy>Larry Blackmer</cp:lastModifiedBy>
  <cp:revision>75</cp:revision>
  <cp:lastPrinted>2014-05-07T19:44:52Z</cp:lastPrinted>
  <dcterms:created xsi:type="dcterms:W3CDTF">2014-05-02T14:48:01Z</dcterms:created>
  <dcterms:modified xsi:type="dcterms:W3CDTF">2019-06-13T12:50:52Z</dcterms:modified>
</cp:coreProperties>
</file>